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5" r:id="rId4"/>
    <p:sldId id="283" r:id="rId5"/>
    <p:sldId id="277" r:id="rId6"/>
    <p:sldId id="278" r:id="rId7"/>
    <p:sldId id="258" r:id="rId8"/>
    <p:sldId id="279" r:id="rId9"/>
    <p:sldId id="280" r:id="rId10"/>
    <p:sldId id="281" r:id="rId11"/>
    <p:sldId id="259" r:id="rId12"/>
    <p:sldId id="266" r:id="rId13"/>
    <p:sldId id="267" r:id="rId14"/>
    <p:sldId id="268" r:id="rId15"/>
    <p:sldId id="269" r:id="rId16"/>
    <p:sldId id="270" r:id="rId17"/>
    <p:sldId id="261" r:id="rId18"/>
    <p:sldId id="262" r:id="rId19"/>
    <p:sldId id="271" r:id="rId20"/>
    <p:sldId id="272" r:id="rId21"/>
    <p:sldId id="273" r:id="rId22"/>
    <p:sldId id="276" r:id="rId23"/>
    <p:sldId id="263"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2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B52C-CF47-594F-1FDF-8C5D1C2483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809A759-6EE1-6A84-DCF4-ED22A84621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C521BD-0DA8-66FB-7AB0-43BD6B9D1C01}"/>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5" name="Footer Placeholder 4">
            <a:extLst>
              <a:ext uri="{FF2B5EF4-FFF2-40B4-BE49-F238E27FC236}">
                <a16:creationId xmlns:a16="http://schemas.microsoft.com/office/drawing/2014/main" id="{F385DAB1-C598-94BF-E8CB-7E119F752C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2539F4-9FEA-F39F-295C-5C41785BFD70}"/>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3051266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8FDC2-E4C5-95E4-6EB1-49599D77D80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C48B84-1B29-8011-5221-600866728C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BB8213-E81E-D37F-75F6-31C3F7B287FA}"/>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5" name="Footer Placeholder 4">
            <a:extLst>
              <a:ext uri="{FF2B5EF4-FFF2-40B4-BE49-F238E27FC236}">
                <a16:creationId xmlns:a16="http://schemas.microsoft.com/office/drawing/2014/main" id="{06389B61-9EC4-3544-B419-327EA44E09A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FE944-B84C-89A6-5B93-4B84DB21E560}"/>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1036233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986F5-1C9B-F7C3-5EAC-7B9A3D8989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2BA223-6D2E-B938-88F0-FD50444611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F15BC2-6B0A-E5CC-7813-52E72CA6420D}"/>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5" name="Footer Placeholder 4">
            <a:extLst>
              <a:ext uri="{FF2B5EF4-FFF2-40B4-BE49-F238E27FC236}">
                <a16:creationId xmlns:a16="http://schemas.microsoft.com/office/drawing/2014/main" id="{35F9BEAF-7823-D8FC-AA5E-070557CFF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2BF6EAC-3CD6-0610-0918-4198A43EC0AD}"/>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2212618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CF43B-A6AC-694D-3981-75BCF99801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9D5A29-D166-D20E-ACBD-4A2ABA0A42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C83B58-9E71-6274-772C-A68F4A87AB6C}"/>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5" name="Footer Placeholder 4">
            <a:extLst>
              <a:ext uri="{FF2B5EF4-FFF2-40B4-BE49-F238E27FC236}">
                <a16:creationId xmlns:a16="http://schemas.microsoft.com/office/drawing/2014/main" id="{1CD53F45-3F13-4D50-140D-9B35D23768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376507-8835-1A14-C489-8AFA5F83FABE}"/>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579520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BD2F2-91A9-0C51-FA66-94BF97C569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E4AE8F-83AD-4449-F4B4-0E647D0274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158FC2-9EE9-EE67-2845-2C242777FC9E}"/>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5" name="Footer Placeholder 4">
            <a:extLst>
              <a:ext uri="{FF2B5EF4-FFF2-40B4-BE49-F238E27FC236}">
                <a16:creationId xmlns:a16="http://schemas.microsoft.com/office/drawing/2014/main" id="{0DBD5C80-3B90-C526-F498-BED20EEE3A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015381-0D27-6E59-E818-C809259AE4DD}"/>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1572521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6F9D-EE70-C0A7-514D-2683AD1574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46081A-E241-A441-B938-162F4601C4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DD4472-BBBA-B58A-79BF-CB5D221C0D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256FF2-5AB5-C609-2E59-A3B17B94B89F}"/>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6" name="Footer Placeholder 5">
            <a:extLst>
              <a:ext uri="{FF2B5EF4-FFF2-40B4-BE49-F238E27FC236}">
                <a16:creationId xmlns:a16="http://schemas.microsoft.com/office/drawing/2014/main" id="{20E3A62D-33D9-115C-83DB-7C9D868B0C6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13CC23-E78B-C20B-4E3F-473061DB8743}"/>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2368462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5315-8149-EFD1-DB30-77F4762314D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FF3D5D-C182-0C75-213B-E91419A675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4629CD-683C-C3D6-7EAE-948A851E1F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32B09A2-4A1B-B3B7-5899-B5D01E58D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D65B3D-E458-1FCB-E647-882C530043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52A95F-2684-D91D-6CD3-39D9A2C53F8C}"/>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8" name="Footer Placeholder 7">
            <a:extLst>
              <a:ext uri="{FF2B5EF4-FFF2-40B4-BE49-F238E27FC236}">
                <a16:creationId xmlns:a16="http://schemas.microsoft.com/office/drawing/2014/main" id="{02D838DC-89F5-A241-2178-357B96F5A4A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02DCE6-D41A-E0F3-B727-B1BCC285D0F2}"/>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3991378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B7DED-7BA1-8987-4165-A997A7D4815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EA8A58B-87EB-BC5F-F2AB-AFF2C5A0EB68}"/>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4" name="Footer Placeholder 3">
            <a:extLst>
              <a:ext uri="{FF2B5EF4-FFF2-40B4-BE49-F238E27FC236}">
                <a16:creationId xmlns:a16="http://schemas.microsoft.com/office/drawing/2014/main" id="{BF80B6E2-21F0-4497-131D-BF977D49B8D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69C0B4A-6259-42DC-7719-CBD3644B6111}"/>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1723388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6A31F1-DE3D-F98D-4183-94EE90ED85DA}"/>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3" name="Footer Placeholder 2">
            <a:extLst>
              <a:ext uri="{FF2B5EF4-FFF2-40B4-BE49-F238E27FC236}">
                <a16:creationId xmlns:a16="http://schemas.microsoft.com/office/drawing/2014/main" id="{793419A6-7FA6-921F-0BA3-9C0E9922745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27272FF-05D1-2A35-0CEB-A60B2DB3A7C7}"/>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815426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006A-2FFE-ABDB-85E4-D97FBA7742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B03BE13-E986-FB8A-96EE-A21CA5CFAD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37CDBC-7EFD-D55B-F308-E343870C1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46D62-51D5-77FC-1AF7-48B436093CC6}"/>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6" name="Footer Placeholder 5">
            <a:extLst>
              <a:ext uri="{FF2B5EF4-FFF2-40B4-BE49-F238E27FC236}">
                <a16:creationId xmlns:a16="http://schemas.microsoft.com/office/drawing/2014/main" id="{18AD49EE-1342-9C10-2F14-12A6931598A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F5BAD72-ED62-F268-B485-AB22C1379138}"/>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990912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FE0D0-A959-13E1-ABC4-BBA396A62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276E61F-576B-D9BB-8F7E-1203FEB890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C1B666-330C-8DBB-5470-538C5CDB13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40B029-804A-2F4E-9CC3-08AE66EE6D51}"/>
              </a:ext>
            </a:extLst>
          </p:cNvPr>
          <p:cNvSpPr>
            <a:spLocks noGrp="1"/>
          </p:cNvSpPr>
          <p:nvPr>
            <p:ph type="dt" sz="half" idx="10"/>
          </p:nvPr>
        </p:nvSpPr>
        <p:spPr/>
        <p:txBody>
          <a:bodyPr/>
          <a:lstStyle/>
          <a:p>
            <a:fld id="{5BFFFA4A-168E-49AA-BC3A-070545B0B148}" type="datetimeFigureOut">
              <a:rPr lang="en-IN" smtClean="0"/>
              <a:t>25-04-2025</a:t>
            </a:fld>
            <a:endParaRPr lang="en-IN"/>
          </a:p>
        </p:txBody>
      </p:sp>
      <p:sp>
        <p:nvSpPr>
          <p:cNvPr id="6" name="Footer Placeholder 5">
            <a:extLst>
              <a:ext uri="{FF2B5EF4-FFF2-40B4-BE49-F238E27FC236}">
                <a16:creationId xmlns:a16="http://schemas.microsoft.com/office/drawing/2014/main" id="{B71CCE91-5FC6-20B2-295F-5B01848690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9D9CDE-34A8-01FB-3C1A-D2916FD76B62}"/>
              </a:ext>
            </a:extLst>
          </p:cNvPr>
          <p:cNvSpPr>
            <a:spLocks noGrp="1"/>
          </p:cNvSpPr>
          <p:nvPr>
            <p:ph type="sldNum" sz="quarter" idx="12"/>
          </p:nvPr>
        </p:nvSpPr>
        <p:spPr/>
        <p:txBody>
          <a:bodyPr/>
          <a:lstStyle/>
          <a:p>
            <a:fld id="{F273AC46-B2BF-499A-88D0-667685C2AEB7}" type="slidenum">
              <a:rPr lang="en-IN" smtClean="0"/>
              <a:t>‹#›</a:t>
            </a:fld>
            <a:endParaRPr lang="en-IN"/>
          </a:p>
        </p:txBody>
      </p:sp>
    </p:spTree>
    <p:extLst>
      <p:ext uri="{BB962C8B-B14F-4D97-AF65-F5344CB8AC3E}">
        <p14:creationId xmlns:p14="http://schemas.microsoft.com/office/powerpoint/2010/main" val="1560939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3BD81C-D2D2-655F-8327-D78BD04103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206DFBB-9481-FD04-23FB-30E83D1A0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D167412-50DB-4BDC-67DC-B654187197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FFFA4A-168E-49AA-BC3A-070545B0B148}" type="datetimeFigureOut">
              <a:rPr lang="en-IN" smtClean="0"/>
              <a:t>25-04-2025</a:t>
            </a:fld>
            <a:endParaRPr lang="en-IN"/>
          </a:p>
        </p:txBody>
      </p:sp>
      <p:sp>
        <p:nvSpPr>
          <p:cNvPr id="5" name="Footer Placeholder 4">
            <a:extLst>
              <a:ext uri="{FF2B5EF4-FFF2-40B4-BE49-F238E27FC236}">
                <a16:creationId xmlns:a16="http://schemas.microsoft.com/office/drawing/2014/main" id="{463A6B0A-FF63-39CB-6772-D38C694E67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E4807EF-349D-6046-03AC-C42F1C57D3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3AC46-B2BF-499A-88D0-667685C2AEB7}" type="slidenum">
              <a:rPr lang="en-IN" smtClean="0"/>
              <a:t>‹#›</a:t>
            </a:fld>
            <a:endParaRPr lang="en-IN"/>
          </a:p>
        </p:txBody>
      </p:sp>
    </p:spTree>
    <p:extLst>
      <p:ext uri="{BB962C8B-B14F-4D97-AF65-F5344CB8AC3E}">
        <p14:creationId xmlns:p14="http://schemas.microsoft.com/office/powerpoint/2010/main" val="2273680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1CEAB-5AF4-F72C-D9C2-65DC8EE2A58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5335CF8A-5E5D-5121-C7F9-FDACE3B58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2" name="Title 1">
            <a:extLst>
              <a:ext uri="{FF2B5EF4-FFF2-40B4-BE49-F238E27FC236}">
                <a16:creationId xmlns:a16="http://schemas.microsoft.com/office/drawing/2014/main" id="{FCB13184-5B2B-E74F-0F19-61E1ADFE4A3D}"/>
              </a:ext>
            </a:extLst>
          </p:cNvPr>
          <p:cNvSpPr>
            <a:spLocks noGrp="1"/>
          </p:cNvSpPr>
          <p:nvPr>
            <p:ph type="ctrTitle"/>
          </p:nvPr>
        </p:nvSpPr>
        <p:spPr>
          <a:xfrm>
            <a:off x="450851" y="760167"/>
            <a:ext cx="2418442" cy="1300162"/>
          </a:xfrm>
        </p:spPr>
        <p:txBody>
          <a:bodyPr>
            <a:normAutofit/>
          </a:bodyPr>
          <a:lstStyle/>
          <a:p>
            <a:r>
              <a:rPr lang="en-IN" b="1" dirty="0">
                <a:solidFill>
                  <a:schemeClr val="accent1"/>
                </a:solidFill>
              </a:rPr>
              <a:t>Israel </a:t>
            </a:r>
            <a:r>
              <a:rPr lang="en-IN" dirty="0"/>
              <a:t> </a:t>
            </a:r>
          </a:p>
        </p:txBody>
      </p:sp>
      <p:pic>
        <p:nvPicPr>
          <p:cNvPr id="6146" name="Picture 2" descr="iOS 18.4">
            <a:extLst>
              <a:ext uri="{FF2B5EF4-FFF2-40B4-BE49-F238E27FC236}">
                <a16:creationId xmlns:a16="http://schemas.microsoft.com/office/drawing/2014/main" id="{574E628D-E1E7-F833-45FE-34A5193E9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8" y="956110"/>
            <a:ext cx="1221033" cy="122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12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AAF31-ED05-A77A-4EC9-BB313D1ABBB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028F0CC-D18E-4294-5C4B-078B9B68D89E}"/>
              </a:ext>
            </a:extLst>
          </p:cNvPr>
          <p:cNvPicPr>
            <a:picLocks noChangeAspect="1"/>
          </p:cNvPicPr>
          <p:nvPr/>
        </p:nvPicPr>
        <p:blipFill>
          <a:blip r:embed="rId2">
            <a:alphaModFix amt="47000"/>
            <a:extLst>
              <a:ext uri="{BEBA8EAE-BF5A-486C-A8C5-ECC9F3942E4B}">
                <a14:imgProps xmlns:a14="http://schemas.microsoft.com/office/drawing/2010/main">
                  <a14:imgLayer r:embed="rId3">
                    <a14:imgEffect>
                      <a14:sharpenSoften amount="-22000"/>
                    </a14:imgEffect>
                  </a14:imgLayer>
                </a14:imgProps>
              </a:ext>
              <a:ext uri="{28A0092B-C50C-407E-A947-70E740481C1C}">
                <a14:useLocalDpi xmlns:a14="http://schemas.microsoft.com/office/drawing/2010/main" val="0"/>
              </a:ext>
            </a:extLst>
          </a:blip>
          <a:stretch>
            <a:fillRect/>
          </a:stretch>
        </p:blipFill>
        <p:spPr>
          <a:xfrm>
            <a:off x="-1116281" y="25399"/>
            <a:ext cx="14560281" cy="6836229"/>
          </a:xfrm>
          <a:prstGeom prst="rect">
            <a:avLst/>
          </a:prstGeom>
        </p:spPr>
      </p:pic>
      <p:sp>
        <p:nvSpPr>
          <p:cNvPr id="2" name="Title 1">
            <a:extLst>
              <a:ext uri="{FF2B5EF4-FFF2-40B4-BE49-F238E27FC236}">
                <a16:creationId xmlns:a16="http://schemas.microsoft.com/office/drawing/2014/main" id="{9C3F32E1-ADE4-A08E-9D87-B9D08EA54079}"/>
              </a:ext>
            </a:extLst>
          </p:cNvPr>
          <p:cNvSpPr>
            <a:spLocks noGrp="1"/>
          </p:cNvSpPr>
          <p:nvPr>
            <p:ph type="ctrTitle"/>
          </p:nvPr>
        </p:nvSpPr>
        <p:spPr>
          <a:xfrm>
            <a:off x="1524000" y="567192"/>
            <a:ext cx="9144000" cy="1011237"/>
          </a:xfrm>
        </p:spPr>
        <p:txBody>
          <a:bodyPr>
            <a:normAutofit/>
          </a:bodyPr>
          <a:lstStyle/>
          <a:p>
            <a:pPr algn="l"/>
            <a:r>
              <a:rPr lang="en-IN" dirty="0"/>
              <a:t>Economy of Israel</a:t>
            </a:r>
          </a:p>
        </p:txBody>
      </p:sp>
      <p:sp>
        <p:nvSpPr>
          <p:cNvPr id="3" name="Subtitle 2">
            <a:extLst>
              <a:ext uri="{FF2B5EF4-FFF2-40B4-BE49-F238E27FC236}">
                <a16:creationId xmlns:a16="http://schemas.microsoft.com/office/drawing/2014/main" id="{AE4AC000-0BED-9204-ACEB-D3ACD9667B70}"/>
              </a:ext>
            </a:extLst>
          </p:cNvPr>
          <p:cNvSpPr>
            <a:spLocks noGrp="1"/>
          </p:cNvSpPr>
          <p:nvPr>
            <p:ph type="subTitle" idx="1"/>
          </p:nvPr>
        </p:nvSpPr>
        <p:spPr>
          <a:xfrm>
            <a:off x="1524000" y="2209800"/>
            <a:ext cx="9144000" cy="4430486"/>
          </a:xfrm>
        </p:spPr>
        <p:txBody>
          <a:bodyPr>
            <a:normAutofit/>
          </a:bodyPr>
          <a:lstStyle/>
          <a:p>
            <a:pPr algn="l"/>
            <a:r>
              <a:rPr lang="en-US" b="1" dirty="0"/>
              <a:t>Key Features of Israel's Economy:</a:t>
            </a:r>
          </a:p>
          <a:p>
            <a:pPr algn="l">
              <a:buNone/>
            </a:pPr>
            <a:endParaRPr lang="en-US" b="1" dirty="0"/>
          </a:p>
          <a:p>
            <a:pPr algn="l">
              <a:buNone/>
            </a:pPr>
            <a:r>
              <a:rPr lang="en-US" b="1" dirty="0"/>
              <a:t>Natural Resources</a:t>
            </a:r>
          </a:p>
          <a:p>
            <a:pPr marL="342900" indent="-342900" algn="l">
              <a:buFont typeface="Arial" panose="020B0604020202020204" pitchFamily="34" charset="0"/>
              <a:buChar char="•"/>
            </a:pPr>
            <a:r>
              <a:rPr lang="en-US" dirty="0"/>
              <a:t>Historically resource-scarce, but recent discoveries of </a:t>
            </a:r>
            <a:r>
              <a:rPr lang="en-US" b="1" dirty="0"/>
              <a:t>offshore natural gas fields</a:t>
            </a:r>
            <a:r>
              <a:rPr lang="en-US" dirty="0"/>
              <a:t> (Tamar and Leviathan) have boosted energy independence.</a:t>
            </a:r>
          </a:p>
          <a:p>
            <a:pPr algn="l">
              <a:buFont typeface="Arial" panose="020B0604020202020204" pitchFamily="34" charset="0"/>
              <a:buChar char="•"/>
            </a:pPr>
            <a:endParaRPr lang="en-US" dirty="0"/>
          </a:p>
          <a:p>
            <a:pPr algn="l">
              <a:buNone/>
            </a:pPr>
            <a:r>
              <a:rPr lang="en-US" b="1" dirty="0"/>
              <a:t>Currency &amp; Central Bank</a:t>
            </a:r>
          </a:p>
          <a:p>
            <a:pPr marL="342900" indent="-342900" algn="l">
              <a:buFont typeface="Arial" panose="020B0604020202020204" pitchFamily="34" charset="0"/>
              <a:buChar char="•"/>
            </a:pPr>
            <a:r>
              <a:rPr lang="en-US" dirty="0"/>
              <a:t>Currency: </a:t>
            </a:r>
            <a:r>
              <a:rPr lang="en-US" b="1" dirty="0"/>
              <a:t>Israeli New Shekel (ILS)</a:t>
            </a:r>
            <a:r>
              <a:rPr lang="en-US" dirty="0"/>
              <a:t>.</a:t>
            </a:r>
          </a:p>
          <a:p>
            <a:pPr marL="342900" indent="-342900" algn="l">
              <a:buFont typeface="Arial" panose="020B0604020202020204" pitchFamily="34" charset="0"/>
              <a:buChar char="•"/>
            </a:pPr>
            <a:r>
              <a:rPr lang="en-US" dirty="0"/>
              <a:t>The </a:t>
            </a:r>
            <a:r>
              <a:rPr lang="en-US" b="1" dirty="0"/>
              <a:t>Bank of Israel</a:t>
            </a:r>
            <a:r>
              <a:rPr lang="en-US" dirty="0"/>
              <a:t> manages monetary policy and inflation.</a:t>
            </a:r>
          </a:p>
          <a:p>
            <a:pPr algn="l"/>
            <a:endParaRPr lang="en-US" dirty="0"/>
          </a:p>
        </p:txBody>
      </p:sp>
      <p:pic>
        <p:nvPicPr>
          <p:cNvPr id="4" name="Picture 3">
            <a:extLst>
              <a:ext uri="{FF2B5EF4-FFF2-40B4-BE49-F238E27FC236}">
                <a16:creationId xmlns:a16="http://schemas.microsoft.com/office/drawing/2014/main" id="{96EB0FD1-EBAA-05BD-B9A7-73BD79F28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4281669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6F2EF-AEA4-D9FE-C2BE-D806D5F04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55136-7675-1C2B-EB9A-8C3A86EFBB81}"/>
              </a:ext>
            </a:extLst>
          </p:cNvPr>
          <p:cNvSpPr>
            <a:spLocks noGrp="1"/>
          </p:cNvSpPr>
          <p:nvPr>
            <p:ph type="ctrTitle"/>
          </p:nvPr>
        </p:nvSpPr>
        <p:spPr>
          <a:xfrm>
            <a:off x="1524000" y="1122363"/>
            <a:ext cx="9144000" cy="1022123"/>
          </a:xfrm>
        </p:spPr>
        <p:txBody>
          <a:bodyPr/>
          <a:lstStyle/>
          <a:p>
            <a:pPr algn="l"/>
            <a:r>
              <a:rPr lang="en-IN" dirty="0"/>
              <a:t>Government and society</a:t>
            </a:r>
          </a:p>
        </p:txBody>
      </p:sp>
      <p:sp>
        <p:nvSpPr>
          <p:cNvPr id="3" name="Subtitle 2">
            <a:extLst>
              <a:ext uri="{FF2B5EF4-FFF2-40B4-BE49-F238E27FC236}">
                <a16:creationId xmlns:a16="http://schemas.microsoft.com/office/drawing/2014/main" id="{18630FE9-187F-E3C6-B28A-63FB309AB384}"/>
              </a:ext>
            </a:extLst>
          </p:cNvPr>
          <p:cNvSpPr>
            <a:spLocks noGrp="1"/>
          </p:cNvSpPr>
          <p:nvPr>
            <p:ph type="subTitle" idx="1"/>
          </p:nvPr>
        </p:nvSpPr>
        <p:spPr>
          <a:xfrm>
            <a:off x="348344" y="2471057"/>
            <a:ext cx="6172200" cy="3559629"/>
          </a:xfrm>
        </p:spPr>
        <p:txBody>
          <a:bodyPr>
            <a:normAutofit/>
          </a:bodyPr>
          <a:lstStyle/>
          <a:p>
            <a:pPr algn="l"/>
            <a:r>
              <a:rPr lang="en-IN" b="1" dirty="0"/>
              <a:t>Constitutional framework:</a:t>
            </a:r>
          </a:p>
          <a:p>
            <a:pPr algn="just"/>
            <a:r>
              <a:rPr lang="en-US" dirty="0"/>
              <a:t>Israel has no formal constitution but is governed by “basic laws,” legislation, executive orders, and parliamentary practices. It is a democratic republic with a parliamentary system led by a prime minister and many political parties. The Knesset, Israel’s single-chamber legislature with 120 members, is elected every four years. Hebrew is the official language, and Arabic holds special status.</a:t>
            </a:r>
          </a:p>
          <a:p>
            <a:pPr algn="l"/>
            <a:endParaRPr lang="en-IN" dirty="0"/>
          </a:p>
          <a:p>
            <a:pPr algn="l"/>
            <a:endParaRPr lang="en-IN" dirty="0"/>
          </a:p>
        </p:txBody>
      </p:sp>
      <p:pic>
        <p:nvPicPr>
          <p:cNvPr id="4" name="Picture 3">
            <a:extLst>
              <a:ext uri="{FF2B5EF4-FFF2-40B4-BE49-F238E27FC236}">
                <a16:creationId xmlns:a16="http://schemas.microsoft.com/office/drawing/2014/main" id="{EAADD8F0-03D0-7728-B993-112758A1B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pic>
        <p:nvPicPr>
          <p:cNvPr id="6" name="Picture 5">
            <a:extLst>
              <a:ext uri="{FF2B5EF4-FFF2-40B4-BE49-F238E27FC236}">
                <a16:creationId xmlns:a16="http://schemas.microsoft.com/office/drawing/2014/main" id="{3582D897-1CB3-4AA0-498A-88C74AC50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628" y="2471057"/>
            <a:ext cx="5487484" cy="3429000"/>
          </a:xfrm>
          <a:prstGeom prst="rect">
            <a:avLst/>
          </a:prstGeom>
        </p:spPr>
      </p:pic>
    </p:spTree>
    <p:extLst>
      <p:ext uri="{BB962C8B-B14F-4D97-AF65-F5344CB8AC3E}">
        <p14:creationId xmlns:p14="http://schemas.microsoft.com/office/powerpoint/2010/main" val="1614201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F7AF8-E64B-8A80-E3BF-5D33578E191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B2405B5-726C-BBAD-9D49-019810417BFA}"/>
              </a:ext>
            </a:extLst>
          </p:cNvPr>
          <p:cNvPicPr>
            <a:picLocks noChangeAspect="1"/>
          </p:cNvPicPr>
          <p:nvPr/>
        </p:nvPicPr>
        <p:blipFill>
          <a:blip r:embed="rId2">
            <a:alphaModFix amt="27000"/>
            <a:extLst>
              <a:ext uri="{BEBA8EAE-BF5A-486C-A8C5-ECC9F3942E4B}">
                <a14:imgProps xmlns:a14="http://schemas.microsoft.com/office/drawing/2010/main">
                  <a14:imgLayer r:embed="rId3">
                    <a14:imgEffect>
                      <a14:sharpenSoften amount="-54000"/>
                    </a14:imgEffect>
                  </a14:imgLayer>
                </a14:imgProps>
              </a:ext>
              <a:ext uri="{28A0092B-C50C-407E-A947-70E740481C1C}">
                <a14:useLocalDpi xmlns:a14="http://schemas.microsoft.com/office/drawing/2010/main" val="0"/>
              </a:ext>
            </a:extLst>
          </a:blip>
          <a:stretch>
            <a:fillRect/>
          </a:stretch>
        </p:blipFill>
        <p:spPr>
          <a:xfrm>
            <a:off x="-153484" y="-165100"/>
            <a:ext cx="12434384" cy="7769956"/>
          </a:xfrm>
          <a:prstGeom prst="rect">
            <a:avLst/>
          </a:prstGeom>
        </p:spPr>
      </p:pic>
      <p:sp>
        <p:nvSpPr>
          <p:cNvPr id="2" name="Title 1">
            <a:extLst>
              <a:ext uri="{FF2B5EF4-FFF2-40B4-BE49-F238E27FC236}">
                <a16:creationId xmlns:a16="http://schemas.microsoft.com/office/drawing/2014/main" id="{AFCB616C-548C-F333-0CC8-EBE56D01E173}"/>
              </a:ext>
            </a:extLst>
          </p:cNvPr>
          <p:cNvSpPr>
            <a:spLocks noGrp="1"/>
          </p:cNvSpPr>
          <p:nvPr>
            <p:ph type="ctrTitle"/>
          </p:nvPr>
        </p:nvSpPr>
        <p:spPr>
          <a:xfrm>
            <a:off x="1524000" y="468087"/>
            <a:ext cx="9144000" cy="761999"/>
          </a:xfrm>
        </p:spPr>
        <p:txBody>
          <a:bodyPr>
            <a:normAutofit fontScale="90000"/>
          </a:bodyPr>
          <a:lstStyle/>
          <a:p>
            <a:r>
              <a:rPr lang="en-US" dirty="0"/>
              <a:t>Political system of </a:t>
            </a:r>
            <a:r>
              <a:rPr lang="en-US" b="1" dirty="0"/>
              <a:t>Israel</a:t>
            </a:r>
            <a:endParaRPr lang="en-IN" dirty="0"/>
          </a:p>
        </p:txBody>
      </p:sp>
      <p:sp>
        <p:nvSpPr>
          <p:cNvPr id="3" name="Subtitle 2">
            <a:extLst>
              <a:ext uri="{FF2B5EF4-FFF2-40B4-BE49-F238E27FC236}">
                <a16:creationId xmlns:a16="http://schemas.microsoft.com/office/drawing/2014/main" id="{648B4F06-7BD9-A0D6-1FD8-F8ECE06FCF05}"/>
              </a:ext>
            </a:extLst>
          </p:cNvPr>
          <p:cNvSpPr>
            <a:spLocks noGrp="1"/>
          </p:cNvSpPr>
          <p:nvPr>
            <p:ph type="subTitle" idx="1"/>
          </p:nvPr>
        </p:nvSpPr>
        <p:spPr>
          <a:xfrm>
            <a:off x="1524000" y="1545772"/>
            <a:ext cx="9144000" cy="5050972"/>
          </a:xfrm>
        </p:spPr>
        <p:txBody>
          <a:bodyPr>
            <a:normAutofit/>
          </a:bodyPr>
          <a:lstStyle/>
          <a:p>
            <a:pPr algn="justLow"/>
            <a:r>
              <a:rPr lang="en-US" dirty="0"/>
              <a:t>The political system of </a:t>
            </a:r>
            <a:r>
              <a:rPr lang="en-US" b="1" dirty="0"/>
              <a:t>Israel</a:t>
            </a:r>
            <a:r>
              <a:rPr lang="en-US" dirty="0"/>
              <a:t> is a </a:t>
            </a:r>
            <a:r>
              <a:rPr lang="en-US" b="1" dirty="0"/>
              <a:t>parliamentary democracy</a:t>
            </a:r>
            <a:r>
              <a:rPr lang="en-US" dirty="0"/>
              <a:t>, characterized by a multi-party system, a separation of powers, and a written set of </a:t>
            </a:r>
            <a:r>
              <a:rPr lang="en-US" b="1" dirty="0"/>
              <a:t>basic laws</a:t>
            </a:r>
            <a:r>
              <a:rPr lang="en-US" dirty="0"/>
              <a:t> that act as a de facto constitution.</a:t>
            </a:r>
          </a:p>
          <a:p>
            <a:pPr algn="justLow"/>
            <a:endParaRPr lang="en-US" dirty="0"/>
          </a:p>
          <a:p>
            <a:pPr algn="justLow"/>
            <a:r>
              <a:rPr lang="en-US" b="1" dirty="0"/>
              <a:t>1. Legislature – The Knesset</a:t>
            </a:r>
          </a:p>
          <a:p>
            <a:pPr marL="342900" indent="-342900" algn="justLow">
              <a:buFont typeface="Arial" panose="020B0604020202020204" pitchFamily="34" charset="0"/>
              <a:buChar char="•"/>
            </a:pPr>
            <a:r>
              <a:rPr lang="en-US" dirty="0"/>
              <a:t>Unicameral (one-chamber) national legislature.</a:t>
            </a:r>
          </a:p>
          <a:p>
            <a:pPr marL="342900" indent="-342900" algn="justLow">
              <a:buFont typeface="Arial" panose="020B0604020202020204" pitchFamily="34" charset="0"/>
              <a:buChar char="•"/>
            </a:pPr>
            <a:r>
              <a:rPr lang="en-US" dirty="0"/>
              <a:t>Consists of 120 members elected for 4-year terms via proportional representation.</a:t>
            </a:r>
          </a:p>
          <a:p>
            <a:pPr marL="342900" indent="-342900" algn="justLow">
              <a:buFont typeface="Arial" panose="020B0604020202020204" pitchFamily="34" charset="0"/>
              <a:buChar char="•"/>
            </a:pPr>
            <a:r>
              <a:rPr lang="en-US" dirty="0"/>
              <a:t>Threshold: A party must receive at least 3.25% of the national vote to enter the Knesset.</a:t>
            </a:r>
          </a:p>
          <a:p>
            <a:pPr marL="342900" indent="-342900" algn="justLow">
              <a:buFont typeface="Arial" panose="020B0604020202020204" pitchFamily="34" charset="0"/>
              <a:buChar char="•"/>
            </a:pPr>
            <a:r>
              <a:rPr lang="en-US" b="1" dirty="0"/>
              <a:t>Responsibilities</a:t>
            </a:r>
            <a:r>
              <a:rPr lang="en-US" dirty="0"/>
              <a:t>: Passes laws, supervises government actions, approves the budget, and can dissolve itself to trigger new elections.</a:t>
            </a:r>
          </a:p>
        </p:txBody>
      </p:sp>
      <p:pic>
        <p:nvPicPr>
          <p:cNvPr id="4" name="Picture 3">
            <a:extLst>
              <a:ext uri="{FF2B5EF4-FFF2-40B4-BE49-F238E27FC236}">
                <a16:creationId xmlns:a16="http://schemas.microsoft.com/office/drawing/2014/main" id="{24D59EE5-C441-4BE0-EAB4-058070F7AD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24437614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89788-8035-3F2D-D3C0-0B6C3F1CFB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C22BA-0654-0943-28A2-75714526A6FE}"/>
              </a:ext>
            </a:extLst>
          </p:cNvPr>
          <p:cNvSpPr>
            <a:spLocks noGrp="1"/>
          </p:cNvSpPr>
          <p:nvPr>
            <p:ph type="ctrTitle"/>
          </p:nvPr>
        </p:nvSpPr>
        <p:spPr>
          <a:xfrm>
            <a:off x="1524000" y="468087"/>
            <a:ext cx="9144000" cy="761999"/>
          </a:xfrm>
        </p:spPr>
        <p:txBody>
          <a:bodyPr>
            <a:normAutofit fontScale="90000"/>
          </a:bodyPr>
          <a:lstStyle/>
          <a:p>
            <a:r>
              <a:rPr lang="en-US" dirty="0"/>
              <a:t>Political system of </a:t>
            </a:r>
            <a:r>
              <a:rPr lang="en-US" b="1" dirty="0"/>
              <a:t>Israel</a:t>
            </a:r>
            <a:endParaRPr lang="en-IN" dirty="0"/>
          </a:p>
        </p:txBody>
      </p:sp>
      <p:sp>
        <p:nvSpPr>
          <p:cNvPr id="3" name="Subtitle 2">
            <a:extLst>
              <a:ext uri="{FF2B5EF4-FFF2-40B4-BE49-F238E27FC236}">
                <a16:creationId xmlns:a16="http://schemas.microsoft.com/office/drawing/2014/main" id="{D6698BA2-CAB2-0F39-E0EC-3F4FF276D4D4}"/>
              </a:ext>
            </a:extLst>
          </p:cNvPr>
          <p:cNvSpPr>
            <a:spLocks noGrp="1"/>
          </p:cNvSpPr>
          <p:nvPr>
            <p:ph type="subTitle" idx="1"/>
          </p:nvPr>
        </p:nvSpPr>
        <p:spPr>
          <a:xfrm>
            <a:off x="1524000" y="1545772"/>
            <a:ext cx="9144000" cy="5050972"/>
          </a:xfrm>
        </p:spPr>
        <p:txBody>
          <a:bodyPr>
            <a:normAutofit lnSpcReduction="10000"/>
          </a:bodyPr>
          <a:lstStyle/>
          <a:p>
            <a:pPr algn="justLow">
              <a:buNone/>
            </a:pPr>
            <a:r>
              <a:rPr lang="en-US" b="1" dirty="0"/>
              <a:t>2. Executive – President and Prime Minister</a:t>
            </a:r>
          </a:p>
          <a:p>
            <a:pPr algn="justLow">
              <a:buNone/>
            </a:pPr>
            <a:r>
              <a:rPr lang="en-US" b="1" dirty="0"/>
              <a:t>President of Israel:</a:t>
            </a:r>
          </a:p>
          <a:p>
            <a:pPr marL="342900" indent="-342900" algn="justLow">
              <a:buFont typeface="Arial" panose="020B0604020202020204" pitchFamily="34" charset="0"/>
              <a:buChar char="•"/>
            </a:pPr>
            <a:r>
              <a:rPr lang="en-US" b="1" dirty="0"/>
              <a:t>Ceremonial head of state</a:t>
            </a:r>
            <a:r>
              <a:rPr lang="en-US" dirty="0"/>
              <a:t> with limited powers.</a:t>
            </a:r>
          </a:p>
          <a:p>
            <a:pPr marL="342900" indent="-342900" algn="justLow">
              <a:buFont typeface="Arial" panose="020B0604020202020204" pitchFamily="34" charset="0"/>
              <a:buChar char="•"/>
            </a:pPr>
            <a:r>
              <a:rPr lang="en-US" dirty="0"/>
              <a:t>Elected by the Knesset for a </a:t>
            </a:r>
            <a:r>
              <a:rPr lang="en-US" b="1" dirty="0"/>
              <a:t>single 7-year term</a:t>
            </a:r>
            <a:r>
              <a:rPr lang="en-US" dirty="0"/>
              <a:t>.</a:t>
            </a:r>
          </a:p>
          <a:p>
            <a:pPr marL="342900" indent="-342900" algn="justLow">
              <a:buFont typeface="Arial" panose="020B0604020202020204" pitchFamily="34" charset="0"/>
              <a:buChar char="•"/>
            </a:pPr>
            <a:r>
              <a:rPr lang="en-US" dirty="0"/>
              <a:t>Performs symbolic duties, appoints the Prime Minister based on election outcomes, and grants pardons.</a:t>
            </a:r>
          </a:p>
          <a:p>
            <a:pPr algn="justLow">
              <a:buNone/>
            </a:pPr>
            <a:r>
              <a:rPr lang="en-US" b="1" dirty="0"/>
              <a:t>Prime Minister:</a:t>
            </a:r>
          </a:p>
          <a:p>
            <a:pPr marL="342900" indent="-342900" algn="justLow">
              <a:buFont typeface="Arial" panose="020B0604020202020204" pitchFamily="34" charset="0"/>
              <a:buChar char="•"/>
            </a:pPr>
            <a:r>
              <a:rPr lang="en-US" b="1" dirty="0"/>
              <a:t>Head of government</a:t>
            </a:r>
            <a:r>
              <a:rPr lang="en-US" dirty="0"/>
              <a:t> with real executive power.</a:t>
            </a:r>
          </a:p>
          <a:p>
            <a:pPr marL="342900" indent="-342900" algn="justLow">
              <a:buFont typeface="Arial" panose="020B0604020202020204" pitchFamily="34" charset="0"/>
              <a:buChar char="•"/>
            </a:pPr>
            <a:r>
              <a:rPr lang="en-US" dirty="0"/>
              <a:t>Typically, the leader of the largest party or coalition in the Knesset.</a:t>
            </a:r>
          </a:p>
          <a:p>
            <a:pPr marL="342900" indent="-342900" algn="justLow">
              <a:buFont typeface="Arial" panose="020B0604020202020204" pitchFamily="34" charset="0"/>
              <a:buChar char="•"/>
            </a:pPr>
            <a:r>
              <a:rPr lang="en-US" dirty="0"/>
              <a:t>Appointed formally by the President but must gain Knesset confidence.</a:t>
            </a:r>
          </a:p>
          <a:p>
            <a:pPr marL="342900" indent="-342900" algn="justLow">
              <a:buFont typeface="Arial" panose="020B0604020202020204" pitchFamily="34" charset="0"/>
              <a:buChar char="•"/>
            </a:pPr>
            <a:r>
              <a:rPr lang="en-US" dirty="0"/>
              <a:t>Leads the cabinet (government) and makes policy decisions.</a:t>
            </a:r>
          </a:p>
        </p:txBody>
      </p:sp>
      <p:pic>
        <p:nvPicPr>
          <p:cNvPr id="4" name="Picture 3">
            <a:extLst>
              <a:ext uri="{FF2B5EF4-FFF2-40B4-BE49-F238E27FC236}">
                <a16:creationId xmlns:a16="http://schemas.microsoft.com/office/drawing/2014/main" id="{0861238E-3455-C5E4-E7C4-3478A8A92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29600285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CAE07-1765-053F-75A9-DC1B1D02A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75C372-9FD2-F505-9F15-962D0B07F9CD}"/>
              </a:ext>
            </a:extLst>
          </p:cNvPr>
          <p:cNvSpPr>
            <a:spLocks noGrp="1"/>
          </p:cNvSpPr>
          <p:nvPr>
            <p:ph type="ctrTitle"/>
          </p:nvPr>
        </p:nvSpPr>
        <p:spPr>
          <a:xfrm>
            <a:off x="1524000" y="468087"/>
            <a:ext cx="9144000" cy="761999"/>
          </a:xfrm>
        </p:spPr>
        <p:txBody>
          <a:bodyPr>
            <a:normAutofit fontScale="90000"/>
          </a:bodyPr>
          <a:lstStyle/>
          <a:p>
            <a:r>
              <a:rPr lang="en-US" dirty="0"/>
              <a:t>Political system of </a:t>
            </a:r>
            <a:r>
              <a:rPr lang="en-US" b="1" dirty="0"/>
              <a:t>Israel</a:t>
            </a:r>
            <a:endParaRPr lang="en-IN" dirty="0"/>
          </a:p>
        </p:txBody>
      </p:sp>
      <p:sp>
        <p:nvSpPr>
          <p:cNvPr id="3" name="Subtitle 2">
            <a:extLst>
              <a:ext uri="{FF2B5EF4-FFF2-40B4-BE49-F238E27FC236}">
                <a16:creationId xmlns:a16="http://schemas.microsoft.com/office/drawing/2014/main" id="{8C4E2792-5FC5-B8AB-E3AA-209EB7C1350A}"/>
              </a:ext>
            </a:extLst>
          </p:cNvPr>
          <p:cNvSpPr>
            <a:spLocks noGrp="1"/>
          </p:cNvSpPr>
          <p:nvPr>
            <p:ph type="subTitle" idx="1"/>
          </p:nvPr>
        </p:nvSpPr>
        <p:spPr>
          <a:xfrm>
            <a:off x="742950" y="1545771"/>
            <a:ext cx="5251450" cy="4575629"/>
          </a:xfrm>
        </p:spPr>
        <p:txBody>
          <a:bodyPr>
            <a:normAutofit/>
          </a:bodyPr>
          <a:lstStyle/>
          <a:p>
            <a:pPr algn="l">
              <a:buNone/>
            </a:pPr>
            <a:r>
              <a:rPr lang="en-US" b="1" dirty="0"/>
              <a:t>3. Judiciary – Independent and Powerful</a:t>
            </a:r>
          </a:p>
          <a:p>
            <a:pPr algn="l">
              <a:buNone/>
            </a:pPr>
            <a:endParaRPr lang="en-US" b="1" dirty="0"/>
          </a:p>
          <a:p>
            <a:pPr marL="342900" indent="-342900" algn="l">
              <a:buFont typeface="Arial" panose="020B0604020202020204" pitchFamily="34" charset="0"/>
              <a:buChar char="•"/>
            </a:pPr>
            <a:r>
              <a:rPr lang="en-US" dirty="0"/>
              <a:t>Headed by the </a:t>
            </a:r>
            <a:r>
              <a:rPr lang="en-US" b="1" dirty="0"/>
              <a:t>Supreme Court of Israel</a:t>
            </a:r>
            <a:r>
              <a:rPr lang="en-US" dirty="0"/>
              <a:t>.</a:t>
            </a:r>
          </a:p>
          <a:p>
            <a:pPr marL="342900" indent="-342900" algn="l">
              <a:buFont typeface="Arial" panose="020B0604020202020204" pitchFamily="34" charset="0"/>
              <a:buChar char="•"/>
            </a:pPr>
            <a:r>
              <a:rPr lang="en-US" dirty="0"/>
              <a:t>Justices are appointed by a </a:t>
            </a:r>
            <a:r>
              <a:rPr lang="en-US" b="1" dirty="0"/>
              <a:t>Judicial Selection Committee</a:t>
            </a:r>
            <a:r>
              <a:rPr lang="en-US" dirty="0"/>
              <a:t>.</a:t>
            </a:r>
          </a:p>
          <a:p>
            <a:pPr marL="342900" indent="-342900" algn="l">
              <a:buFont typeface="Arial" panose="020B0604020202020204" pitchFamily="34" charset="0"/>
              <a:buChar char="•"/>
            </a:pPr>
            <a:r>
              <a:rPr lang="en-US" dirty="0"/>
              <a:t>Has the power of </a:t>
            </a:r>
            <a:r>
              <a:rPr lang="en-US" b="1" dirty="0"/>
              <a:t>judicial review</a:t>
            </a:r>
            <a:r>
              <a:rPr lang="en-US" dirty="0"/>
              <a:t> over laws and government actions.</a:t>
            </a:r>
          </a:p>
          <a:p>
            <a:pPr marL="342900" indent="-342900" algn="l">
              <a:buFont typeface="Arial" panose="020B0604020202020204" pitchFamily="34" charset="0"/>
              <a:buChar char="•"/>
            </a:pPr>
            <a:r>
              <a:rPr lang="en-US" dirty="0"/>
              <a:t>Upholds civil liberties, minority rights, and enforces basic laws.</a:t>
            </a:r>
          </a:p>
          <a:p>
            <a:pPr algn="l"/>
            <a:endParaRPr lang="en-US" dirty="0"/>
          </a:p>
        </p:txBody>
      </p:sp>
      <p:pic>
        <p:nvPicPr>
          <p:cNvPr id="4" name="Picture 3">
            <a:extLst>
              <a:ext uri="{FF2B5EF4-FFF2-40B4-BE49-F238E27FC236}">
                <a16:creationId xmlns:a16="http://schemas.microsoft.com/office/drawing/2014/main" id="{1287723A-C372-E930-615B-E0C7F610A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pic>
        <p:nvPicPr>
          <p:cNvPr id="6" name="Picture 5">
            <a:extLst>
              <a:ext uri="{FF2B5EF4-FFF2-40B4-BE49-F238E27FC236}">
                <a16:creationId xmlns:a16="http://schemas.microsoft.com/office/drawing/2014/main" id="{7CE8F98E-78EB-6D18-3F2B-7231E8EAC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4400" y="1452335"/>
            <a:ext cx="6000750" cy="4762500"/>
          </a:xfrm>
          <a:prstGeom prst="rect">
            <a:avLst/>
          </a:prstGeom>
        </p:spPr>
      </p:pic>
    </p:spTree>
    <p:extLst>
      <p:ext uri="{BB962C8B-B14F-4D97-AF65-F5344CB8AC3E}">
        <p14:creationId xmlns:p14="http://schemas.microsoft.com/office/powerpoint/2010/main" val="2446930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C700E-E600-7728-65D6-CB335DF05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E4C9E3-0F32-01AD-84B7-B5EF761E7EBB}"/>
              </a:ext>
            </a:extLst>
          </p:cNvPr>
          <p:cNvSpPr>
            <a:spLocks noGrp="1"/>
          </p:cNvSpPr>
          <p:nvPr>
            <p:ph type="ctrTitle"/>
          </p:nvPr>
        </p:nvSpPr>
        <p:spPr>
          <a:xfrm>
            <a:off x="1524000" y="468087"/>
            <a:ext cx="9144000" cy="761999"/>
          </a:xfrm>
        </p:spPr>
        <p:txBody>
          <a:bodyPr>
            <a:normAutofit fontScale="90000"/>
          </a:bodyPr>
          <a:lstStyle/>
          <a:p>
            <a:r>
              <a:rPr lang="en-US" dirty="0"/>
              <a:t>Political system of </a:t>
            </a:r>
            <a:r>
              <a:rPr lang="en-US" b="1" dirty="0"/>
              <a:t>Israel</a:t>
            </a:r>
            <a:endParaRPr lang="en-IN" dirty="0"/>
          </a:p>
        </p:txBody>
      </p:sp>
      <p:sp>
        <p:nvSpPr>
          <p:cNvPr id="3" name="Subtitle 2">
            <a:extLst>
              <a:ext uri="{FF2B5EF4-FFF2-40B4-BE49-F238E27FC236}">
                <a16:creationId xmlns:a16="http://schemas.microsoft.com/office/drawing/2014/main" id="{442D400E-4693-FCDD-4F69-015B3B46332D}"/>
              </a:ext>
            </a:extLst>
          </p:cNvPr>
          <p:cNvSpPr>
            <a:spLocks noGrp="1"/>
          </p:cNvSpPr>
          <p:nvPr>
            <p:ph type="subTitle" idx="1"/>
          </p:nvPr>
        </p:nvSpPr>
        <p:spPr>
          <a:xfrm>
            <a:off x="1533946" y="1990272"/>
            <a:ext cx="5003800" cy="3839028"/>
          </a:xfrm>
        </p:spPr>
        <p:txBody>
          <a:bodyPr>
            <a:normAutofit/>
          </a:bodyPr>
          <a:lstStyle/>
          <a:p>
            <a:pPr algn="justLow">
              <a:buNone/>
            </a:pPr>
            <a:r>
              <a:rPr lang="en-US" b="1" dirty="0"/>
              <a:t>4. Electoral System </a:t>
            </a:r>
          </a:p>
          <a:p>
            <a:pPr marL="342900" indent="-342900" algn="justLow">
              <a:buFont typeface="Arial" panose="020B0604020202020204" pitchFamily="34" charset="0"/>
              <a:buChar char="•"/>
            </a:pPr>
            <a:r>
              <a:rPr lang="en-US" dirty="0"/>
              <a:t>Nationwide proportional representation with no electoral districts.</a:t>
            </a:r>
          </a:p>
          <a:p>
            <a:pPr marL="342900" indent="-342900" algn="justLow">
              <a:buFont typeface="Arial" panose="020B0604020202020204" pitchFamily="34" charset="0"/>
              <a:buChar char="•"/>
            </a:pPr>
            <a:r>
              <a:rPr lang="en-US" dirty="0"/>
              <a:t>Voters cast ballots for political parties, not individual candidates.</a:t>
            </a:r>
          </a:p>
          <a:p>
            <a:pPr marL="342900" indent="-342900" algn="justLow">
              <a:buFont typeface="Arial" panose="020B0604020202020204" pitchFamily="34" charset="0"/>
              <a:buChar char="•"/>
            </a:pPr>
            <a:r>
              <a:rPr lang="en-US" dirty="0"/>
              <a:t>Coalition governments are common due to the large number of parties.</a:t>
            </a:r>
          </a:p>
        </p:txBody>
      </p:sp>
      <p:pic>
        <p:nvPicPr>
          <p:cNvPr id="4" name="Picture 3">
            <a:extLst>
              <a:ext uri="{FF2B5EF4-FFF2-40B4-BE49-F238E27FC236}">
                <a16:creationId xmlns:a16="http://schemas.microsoft.com/office/drawing/2014/main" id="{95F87417-66AA-6490-A639-FAE26ACF1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pic>
        <p:nvPicPr>
          <p:cNvPr id="6" name="Picture 5">
            <a:extLst>
              <a:ext uri="{FF2B5EF4-FFF2-40B4-BE49-F238E27FC236}">
                <a16:creationId xmlns:a16="http://schemas.microsoft.com/office/drawing/2014/main" id="{8E4BD6D6-03EF-171B-5A9A-E550CFA5A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572" y="1230086"/>
            <a:ext cx="4969328" cy="4969328"/>
          </a:xfrm>
          <a:prstGeom prst="rect">
            <a:avLst/>
          </a:prstGeom>
        </p:spPr>
      </p:pic>
    </p:spTree>
    <p:extLst>
      <p:ext uri="{BB962C8B-B14F-4D97-AF65-F5344CB8AC3E}">
        <p14:creationId xmlns:p14="http://schemas.microsoft.com/office/powerpoint/2010/main" val="3451192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BCD36-289E-2436-EA7F-C984C77150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88A173-5862-86DA-2DC7-C0CF265E3D6E}"/>
              </a:ext>
            </a:extLst>
          </p:cNvPr>
          <p:cNvSpPr>
            <a:spLocks noGrp="1"/>
          </p:cNvSpPr>
          <p:nvPr>
            <p:ph type="ctrTitle"/>
          </p:nvPr>
        </p:nvSpPr>
        <p:spPr>
          <a:xfrm>
            <a:off x="1524000" y="468087"/>
            <a:ext cx="9144000" cy="761999"/>
          </a:xfrm>
        </p:spPr>
        <p:txBody>
          <a:bodyPr>
            <a:normAutofit fontScale="90000"/>
          </a:bodyPr>
          <a:lstStyle/>
          <a:p>
            <a:r>
              <a:rPr lang="en-US" dirty="0"/>
              <a:t>Political system of </a:t>
            </a:r>
            <a:r>
              <a:rPr lang="en-US" b="1" dirty="0"/>
              <a:t>Israel</a:t>
            </a:r>
            <a:endParaRPr lang="en-IN" dirty="0"/>
          </a:p>
        </p:txBody>
      </p:sp>
      <p:sp>
        <p:nvSpPr>
          <p:cNvPr id="3" name="Subtitle 2">
            <a:extLst>
              <a:ext uri="{FF2B5EF4-FFF2-40B4-BE49-F238E27FC236}">
                <a16:creationId xmlns:a16="http://schemas.microsoft.com/office/drawing/2014/main" id="{56168EA4-1A39-9796-1F90-CE5DBC6FE9B6}"/>
              </a:ext>
            </a:extLst>
          </p:cNvPr>
          <p:cNvSpPr>
            <a:spLocks noGrp="1"/>
          </p:cNvSpPr>
          <p:nvPr>
            <p:ph type="subTitle" idx="1"/>
          </p:nvPr>
        </p:nvSpPr>
        <p:spPr>
          <a:xfrm>
            <a:off x="1524000" y="1545772"/>
            <a:ext cx="9144000" cy="4005942"/>
          </a:xfrm>
        </p:spPr>
        <p:txBody>
          <a:bodyPr>
            <a:normAutofit/>
          </a:bodyPr>
          <a:lstStyle/>
          <a:p>
            <a:pPr algn="justLow">
              <a:buNone/>
            </a:pPr>
            <a:r>
              <a:rPr lang="en-US" b="1" dirty="0"/>
              <a:t>Political Dynamics</a:t>
            </a:r>
          </a:p>
          <a:p>
            <a:pPr algn="justLow">
              <a:buNone/>
            </a:pPr>
            <a:r>
              <a:rPr lang="en-US" dirty="0"/>
              <a:t>Often shaped by coalition politics, requiring alliances among parties (including religious, secular, Arab, and nationalist parties).</a:t>
            </a:r>
          </a:p>
          <a:p>
            <a:pPr algn="justLow">
              <a:buNone/>
            </a:pPr>
            <a:endParaRPr lang="en-US" dirty="0"/>
          </a:p>
          <a:p>
            <a:pPr algn="justLow">
              <a:buNone/>
            </a:pPr>
            <a:r>
              <a:rPr lang="en-US" b="1" dirty="0"/>
              <a:t>Major parties include: </a:t>
            </a:r>
          </a:p>
          <a:p>
            <a:pPr marL="342900" indent="-342900" algn="justLow">
              <a:buFont typeface="Arial" panose="020B0604020202020204" pitchFamily="34" charset="0"/>
              <a:buChar char="•"/>
            </a:pPr>
            <a:r>
              <a:rPr lang="en-US" dirty="0"/>
              <a:t>Likud (right-wing, nationalist) </a:t>
            </a:r>
          </a:p>
          <a:p>
            <a:pPr marL="342900" indent="-342900" algn="justLow">
              <a:buFont typeface="Arial" panose="020B0604020202020204" pitchFamily="34" charset="0"/>
              <a:buChar char="•"/>
            </a:pPr>
            <a:r>
              <a:rPr lang="en-US" dirty="0"/>
              <a:t>Yesh Atid (centrist, secular) </a:t>
            </a:r>
          </a:p>
          <a:p>
            <a:pPr marL="342900" indent="-342900" algn="justLow">
              <a:buFont typeface="Arial" panose="020B0604020202020204" pitchFamily="34" charset="0"/>
              <a:buChar char="•"/>
            </a:pPr>
            <a:r>
              <a:rPr lang="en-US" dirty="0"/>
              <a:t>Blue and White, Labor, Shas, United Torah Judaism, Joint List, Religious Zionist Party, etc.</a:t>
            </a:r>
          </a:p>
        </p:txBody>
      </p:sp>
      <p:pic>
        <p:nvPicPr>
          <p:cNvPr id="4" name="Picture 3">
            <a:extLst>
              <a:ext uri="{FF2B5EF4-FFF2-40B4-BE49-F238E27FC236}">
                <a16:creationId xmlns:a16="http://schemas.microsoft.com/office/drawing/2014/main" id="{EF38FA31-8321-2415-1098-FF01F9866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4219186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CB216-A05E-E2F8-85E9-6C8CD71C4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FAAB0E-EE1B-AD2C-3FEB-3BBFBA414132}"/>
              </a:ext>
            </a:extLst>
          </p:cNvPr>
          <p:cNvSpPr>
            <a:spLocks noGrp="1"/>
          </p:cNvSpPr>
          <p:nvPr>
            <p:ph type="ctrTitle"/>
          </p:nvPr>
        </p:nvSpPr>
        <p:spPr>
          <a:xfrm>
            <a:off x="1141120" y="1122363"/>
            <a:ext cx="9526880" cy="880608"/>
          </a:xfrm>
        </p:spPr>
        <p:txBody>
          <a:bodyPr>
            <a:normAutofit/>
          </a:bodyPr>
          <a:lstStyle/>
          <a:p>
            <a:pPr algn="l"/>
            <a:r>
              <a:rPr lang="en-US" sz="5400" dirty="0"/>
              <a:t>Political system of </a:t>
            </a:r>
            <a:r>
              <a:rPr lang="en-US" sz="5400" b="1" dirty="0"/>
              <a:t>Israel</a:t>
            </a:r>
            <a:endParaRPr lang="en-IN" sz="5400" dirty="0"/>
          </a:p>
        </p:txBody>
      </p:sp>
      <p:sp>
        <p:nvSpPr>
          <p:cNvPr id="3" name="Subtitle 2">
            <a:extLst>
              <a:ext uri="{FF2B5EF4-FFF2-40B4-BE49-F238E27FC236}">
                <a16:creationId xmlns:a16="http://schemas.microsoft.com/office/drawing/2014/main" id="{84518FD7-FD25-D8A4-36F4-B20C26F245F9}"/>
              </a:ext>
            </a:extLst>
          </p:cNvPr>
          <p:cNvSpPr>
            <a:spLocks noGrp="1"/>
          </p:cNvSpPr>
          <p:nvPr>
            <p:ph type="subTitle" idx="1"/>
          </p:nvPr>
        </p:nvSpPr>
        <p:spPr>
          <a:xfrm>
            <a:off x="596900" y="2197100"/>
            <a:ext cx="7525498" cy="4000500"/>
          </a:xfrm>
        </p:spPr>
        <p:txBody>
          <a:bodyPr>
            <a:normAutofit/>
          </a:bodyPr>
          <a:lstStyle/>
          <a:p>
            <a:pPr algn="just"/>
            <a:r>
              <a:rPr lang="en-IN" sz="2800" b="1" dirty="0"/>
              <a:t>Local and regional government</a:t>
            </a:r>
            <a:endParaRPr lang="en-US" sz="2800" b="1" dirty="0"/>
          </a:p>
          <a:p>
            <a:pPr algn="just"/>
            <a:endParaRPr lang="en-US" dirty="0"/>
          </a:p>
          <a:p>
            <a:pPr algn="just"/>
            <a:r>
              <a:rPr lang="en-US" dirty="0"/>
              <a:t>The country is divided into 6 districts—</a:t>
            </a:r>
            <a:r>
              <a:rPr lang="en-US" b="1" dirty="0"/>
              <a:t>Central</a:t>
            </a:r>
            <a:r>
              <a:rPr lang="en-US" dirty="0"/>
              <a:t>, </a:t>
            </a:r>
            <a:r>
              <a:rPr lang="en-US" b="1" dirty="0"/>
              <a:t>Jerusalem</a:t>
            </a:r>
            <a:r>
              <a:rPr lang="en-US" dirty="0"/>
              <a:t>, </a:t>
            </a:r>
            <a:r>
              <a:rPr lang="en-US" b="1" dirty="0"/>
              <a:t>Haifa</a:t>
            </a:r>
            <a:r>
              <a:rPr lang="en-US" dirty="0"/>
              <a:t>, </a:t>
            </a:r>
            <a:r>
              <a:rPr lang="en-US" b="1" dirty="0"/>
              <a:t>Northern</a:t>
            </a:r>
            <a:r>
              <a:rPr lang="en-US" dirty="0"/>
              <a:t>, </a:t>
            </a:r>
            <a:r>
              <a:rPr lang="en-US" b="1" dirty="0"/>
              <a:t>Southern</a:t>
            </a:r>
            <a:r>
              <a:rPr lang="en-US" dirty="0"/>
              <a:t>, and </a:t>
            </a:r>
            <a:r>
              <a:rPr lang="en-US" b="1" dirty="0"/>
              <a:t>Tel Aviv</a:t>
            </a:r>
            <a:r>
              <a:rPr lang="en-US" dirty="0"/>
              <a:t>—and into 15 subdistricts. Local government consists of municipalities, local councils (for smaller settlements), or regional rural councils. </a:t>
            </a:r>
          </a:p>
          <a:p>
            <a:pPr algn="just"/>
            <a:r>
              <a:rPr lang="en-US" dirty="0"/>
              <a:t>The bylaws of the councils, as well as their budgets, are subject to approval by the Ministry of the Interior. Local government elections are held every five years.</a:t>
            </a:r>
            <a:endParaRPr lang="en-IN" dirty="0"/>
          </a:p>
        </p:txBody>
      </p:sp>
      <p:pic>
        <p:nvPicPr>
          <p:cNvPr id="6" name="Picture 5">
            <a:extLst>
              <a:ext uri="{FF2B5EF4-FFF2-40B4-BE49-F238E27FC236}">
                <a16:creationId xmlns:a16="http://schemas.microsoft.com/office/drawing/2014/main" id="{069E9815-AB17-F274-0BDB-C26F6ED3B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pic>
        <p:nvPicPr>
          <p:cNvPr id="8" name="Picture 7">
            <a:extLst>
              <a:ext uri="{FF2B5EF4-FFF2-40B4-BE49-F238E27FC236}">
                <a16:creationId xmlns:a16="http://schemas.microsoft.com/office/drawing/2014/main" id="{D0E5AC54-D0A6-2232-AAD1-9FD5EB214611}"/>
              </a:ext>
            </a:extLst>
          </p:cNvPr>
          <p:cNvPicPr>
            <a:picLocks noChangeAspect="1"/>
          </p:cNvPicPr>
          <p:nvPr/>
        </p:nvPicPr>
        <p:blipFill>
          <a:blip r:embed="rId3">
            <a:extLst>
              <a:ext uri="{28A0092B-C50C-407E-A947-70E740481C1C}">
                <a14:useLocalDpi xmlns:a14="http://schemas.microsoft.com/office/drawing/2010/main" val="0"/>
              </a:ext>
            </a:extLst>
          </a:blip>
          <a:srcRect r="10272"/>
          <a:stretch/>
        </p:blipFill>
        <p:spPr>
          <a:xfrm>
            <a:off x="8122398" y="969963"/>
            <a:ext cx="4069602" cy="5757408"/>
          </a:xfrm>
          <a:prstGeom prst="rect">
            <a:avLst/>
          </a:prstGeom>
        </p:spPr>
      </p:pic>
    </p:spTree>
    <p:extLst>
      <p:ext uri="{BB962C8B-B14F-4D97-AF65-F5344CB8AC3E}">
        <p14:creationId xmlns:p14="http://schemas.microsoft.com/office/powerpoint/2010/main" val="29080662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83E54-7437-389E-7294-A0329030EB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B08EDE-C25A-AC2D-B8E2-DFE076699827}"/>
              </a:ext>
            </a:extLst>
          </p:cNvPr>
          <p:cNvSpPr>
            <a:spLocks noGrp="1"/>
          </p:cNvSpPr>
          <p:nvPr>
            <p:ph type="ctrTitle"/>
          </p:nvPr>
        </p:nvSpPr>
        <p:spPr>
          <a:xfrm>
            <a:off x="1524000" y="1122363"/>
            <a:ext cx="9144000" cy="771751"/>
          </a:xfrm>
        </p:spPr>
        <p:txBody>
          <a:bodyPr>
            <a:normAutofit fontScale="90000"/>
          </a:bodyPr>
          <a:lstStyle/>
          <a:p>
            <a:pPr algn="l"/>
            <a:r>
              <a:rPr lang="en-IN" dirty="0"/>
              <a:t>Political process</a:t>
            </a:r>
          </a:p>
        </p:txBody>
      </p:sp>
      <p:sp>
        <p:nvSpPr>
          <p:cNvPr id="3" name="Subtitle 2">
            <a:extLst>
              <a:ext uri="{FF2B5EF4-FFF2-40B4-BE49-F238E27FC236}">
                <a16:creationId xmlns:a16="http://schemas.microsoft.com/office/drawing/2014/main" id="{8B15690A-EBB3-23D9-5228-EE05D102A368}"/>
              </a:ext>
            </a:extLst>
          </p:cNvPr>
          <p:cNvSpPr>
            <a:spLocks noGrp="1"/>
          </p:cNvSpPr>
          <p:nvPr>
            <p:ph type="subTitle" idx="1"/>
          </p:nvPr>
        </p:nvSpPr>
        <p:spPr>
          <a:xfrm>
            <a:off x="1524000" y="2002971"/>
            <a:ext cx="9144000" cy="3592286"/>
          </a:xfrm>
        </p:spPr>
        <p:txBody>
          <a:bodyPr>
            <a:normAutofit/>
          </a:bodyPr>
          <a:lstStyle/>
          <a:p>
            <a:pPr algn="just"/>
            <a:r>
              <a:rPr lang="en-US" b="1" dirty="0"/>
              <a:t>Israeli</a:t>
            </a:r>
            <a:r>
              <a:rPr lang="en-US" dirty="0"/>
              <a:t> elections are held by universal suffrage and secret ballot, with citizens voting from age 18. The Knesset is elected by proportional representation, leading to a complex party system and coalition governments. Electoral reforms in </a:t>
            </a:r>
            <a:r>
              <a:rPr lang="en-US" b="1" dirty="0"/>
              <a:t>1992</a:t>
            </a:r>
            <a:r>
              <a:rPr lang="en-US" dirty="0"/>
              <a:t> briefly introduced direct prime ministerial elections, but this was repealed in </a:t>
            </a:r>
            <a:r>
              <a:rPr lang="en-US" b="1" dirty="0"/>
              <a:t>2001</a:t>
            </a:r>
            <a:r>
              <a:rPr lang="en-US" dirty="0"/>
              <a:t>. </a:t>
            </a:r>
          </a:p>
          <a:p>
            <a:pPr algn="just"/>
            <a:r>
              <a:rPr lang="en-US" dirty="0"/>
              <a:t>New parties, often centered around prominent leaders, have since challenged the traditional dominance of </a:t>
            </a:r>
            <a:r>
              <a:rPr lang="en-US" dirty="0" err="1"/>
              <a:t>Labour</a:t>
            </a:r>
            <a:r>
              <a:rPr lang="en-US" dirty="0"/>
              <a:t> and Likud. Parties are typically secular </a:t>
            </a:r>
            <a:r>
              <a:rPr lang="en-US" b="1" dirty="0"/>
              <a:t>Zionist</a:t>
            </a:r>
            <a:r>
              <a:rPr lang="en-US" dirty="0"/>
              <a:t> or religious, and Arab parties gained strength by uniting as the Joint List in 2015. Civic participation in public affairs is widespread.</a:t>
            </a:r>
            <a:endParaRPr lang="en-IN" dirty="0"/>
          </a:p>
        </p:txBody>
      </p:sp>
      <p:pic>
        <p:nvPicPr>
          <p:cNvPr id="4" name="Picture 3">
            <a:extLst>
              <a:ext uri="{FF2B5EF4-FFF2-40B4-BE49-F238E27FC236}">
                <a16:creationId xmlns:a16="http://schemas.microsoft.com/office/drawing/2014/main" id="{4CD323FA-9722-86F0-5E3D-8975168D7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4178005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F34C5-2521-ED31-391F-39B87B08B3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55EB0-1088-9356-FF68-6AEA0491CADE}"/>
              </a:ext>
            </a:extLst>
          </p:cNvPr>
          <p:cNvSpPr>
            <a:spLocks noGrp="1"/>
          </p:cNvSpPr>
          <p:nvPr>
            <p:ph type="ctrTitle"/>
          </p:nvPr>
        </p:nvSpPr>
        <p:spPr>
          <a:xfrm>
            <a:off x="1130300" y="1122363"/>
            <a:ext cx="9537700" cy="771751"/>
          </a:xfrm>
        </p:spPr>
        <p:txBody>
          <a:bodyPr>
            <a:normAutofit fontScale="90000"/>
          </a:bodyPr>
          <a:lstStyle/>
          <a:p>
            <a:pPr algn="l"/>
            <a:r>
              <a:rPr lang="en-IN" dirty="0"/>
              <a:t>Major Wars</a:t>
            </a:r>
          </a:p>
        </p:txBody>
      </p:sp>
      <p:sp>
        <p:nvSpPr>
          <p:cNvPr id="3" name="Subtitle 2">
            <a:extLst>
              <a:ext uri="{FF2B5EF4-FFF2-40B4-BE49-F238E27FC236}">
                <a16:creationId xmlns:a16="http://schemas.microsoft.com/office/drawing/2014/main" id="{640DA15B-F064-8993-FF33-3D83D7C90EC1}"/>
              </a:ext>
            </a:extLst>
          </p:cNvPr>
          <p:cNvSpPr>
            <a:spLocks noGrp="1"/>
          </p:cNvSpPr>
          <p:nvPr>
            <p:ph type="subTitle" idx="1"/>
          </p:nvPr>
        </p:nvSpPr>
        <p:spPr>
          <a:xfrm>
            <a:off x="1130300" y="2002970"/>
            <a:ext cx="5760063" cy="4855030"/>
          </a:xfrm>
        </p:spPr>
        <p:txBody>
          <a:bodyPr>
            <a:normAutofit/>
          </a:bodyPr>
          <a:lstStyle/>
          <a:p>
            <a:pPr algn="l"/>
            <a:r>
              <a:rPr lang="en-US" b="1" dirty="0"/>
              <a:t>1948 Arab-Israeli War (War of Independence / Nakba)</a:t>
            </a:r>
          </a:p>
          <a:p>
            <a:pPr algn="l">
              <a:buNone/>
            </a:pPr>
            <a:r>
              <a:rPr lang="en-IN" b="1" dirty="0"/>
              <a:t>Date:</a:t>
            </a:r>
            <a:r>
              <a:rPr lang="en-IN" dirty="0"/>
              <a:t> 1948–1949</a:t>
            </a:r>
          </a:p>
          <a:p>
            <a:pPr marL="342900" indent="-342900" algn="l">
              <a:buFont typeface="Arial" panose="020B0604020202020204" pitchFamily="34" charset="0"/>
              <a:buChar char="•"/>
            </a:pPr>
            <a:r>
              <a:rPr lang="en-IN" dirty="0"/>
              <a:t>Began after Israel declared independence.</a:t>
            </a:r>
          </a:p>
          <a:p>
            <a:pPr marL="342900" indent="-342900" algn="l">
              <a:buFont typeface="Arial" panose="020B0604020202020204" pitchFamily="34" charset="0"/>
              <a:buChar char="•"/>
            </a:pPr>
            <a:r>
              <a:rPr lang="en-IN" dirty="0"/>
              <a:t>Fought between Israel and a coalition of Arab states (Egypt, Jordan, Syria, Iraq, Lebanon).</a:t>
            </a:r>
          </a:p>
          <a:p>
            <a:pPr marL="342900" indent="-342900" algn="l">
              <a:buFont typeface="Arial" panose="020B0604020202020204" pitchFamily="34" charset="0"/>
              <a:buChar char="•"/>
            </a:pPr>
            <a:r>
              <a:rPr lang="en-IN" dirty="0"/>
              <a:t>Israel survived and expanded its territory beyond the UN Partition Plan.</a:t>
            </a:r>
          </a:p>
          <a:p>
            <a:pPr marL="342900" indent="-342900" algn="l">
              <a:buFont typeface="Arial" panose="020B0604020202020204" pitchFamily="34" charset="0"/>
              <a:buChar char="•"/>
            </a:pPr>
            <a:r>
              <a:rPr lang="en-IN" dirty="0"/>
              <a:t>About 700,000 Palestinian Arabs became refugees.</a:t>
            </a:r>
            <a:endParaRPr lang="en-US" b="1" dirty="0"/>
          </a:p>
        </p:txBody>
      </p:sp>
      <p:pic>
        <p:nvPicPr>
          <p:cNvPr id="5" name="Picture 4">
            <a:extLst>
              <a:ext uri="{FF2B5EF4-FFF2-40B4-BE49-F238E27FC236}">
                <a16:creationId xmlns:a16="http://schemas.microsoft.com/office/drawing/2014/main" id="{71875B07-0292-3B78-59BC-88F283D7F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8763" y="2260600"/>
            <a:ext cx="5055225" cy="3683000"/>
          </a:xfrm>
          <a:prstGeom prst="rect">
            <a:avLst/>
          </a:prstGeom>
        </p:spPr>
      </p:pic>
      <p:pic>
        <p:nvPicPr>
          <p:cNvPr id="6" name="Picture 5">
            <a:extLst>
              <a:ext uri="{FF2B5EF4-FFF2-40B4-BE49-F238E27FC236}">
                <a16:creationId xmlns:a16="http://schemas.microsoft.com/office/drawing/2014/main" id="{B5132E06-CE4B-D9D4-81CD-E19BCCC699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115575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E444-BB88-EFE2-8F21-09D8AE11ED62}"/>
              </a:ext>
            </a:extLst>
          </p:cNvPr>
          <p:cNvSpPr>
            <a:spLocks noGrp="1"/>
          </p:cNvSpPr>
          <p:nvPr>
            <p:ph type="ctrTitle"/>
          </p:nvPr>
        </p:nvSpPr>
        <p:spPr>
          <a:xfrm>
            <a:off x="1524000" y="838200"/>
            <a:ext cx="9144000" cy="957943"/>
          </a:xfrm>
        </p:spPr>
        <p:txBody>
          <a:bodyPr>
            <a:normAutofit/>
          </a:bodyPr>
          <a:lstStyle/>
          <a:p>
            <a:pPr algn="l"/>
            <a:r>
              <a:rPr lang="en-IN" dirty="0"/>
              <a:t>Introduction</a:t>
            </a:r>
          </a:p>
        </p:txBody>
      </p:sp>
      <p:sp>
        <p:nvSpPr>
          <p:cNvPr id="3" name="Subtitle 2">
            <a:extLst>
              <a:ext uri="{FF2B5EF4-FFF2-40B4-BE49-F238E27FC236}">
                <a16:creationId xmlns:a16="http://schemas.microsoft.com/office/drawing/2014/main" id="{B3DB359C-4C8A-CC96-BAA3-19E3E8C8BFDA}"/>
              </a:ext>
            </a:extLst>
          </p:cNvPr>
          <p:cNvSpPr>
            <a:spLocks noGrp="1"/>
          </p:cNvSpPr>
          <p:nvPr>
            <p:ph type="subTitle" idx="1"/>
          </p:nvPr>
        </p:nvSpPr>
        <p:spPr>
          <a:xfrm>
            <a:off x="1524000" y="2351314"/>
            <a:ext cx="9144000" cy="3668485"/>
          </a:xfrm>
        </p:spPr>
        <p:txBody>
          <a:bodyPr>
            <a:normAutofit/>
          </a:bodyPr>
          <a:lstStyle/>
          <a:p>
            <a:pPr algn="justLow"/>
            <a:r>
              <a:rPr lang="en-US" b="1" dirty="0">
                <a:solidFill>
                  <a:schemeClr val="accent5">
                    <a:lumMod val="75000"/>
                  </a:schemeClr>
                </a:solidFill>
              </a:rPr>
              <a:t>Israel</a:t>
            </a:r>
            <a:r>
              <a:rPr lang="en-US" dirty="0"/>
              <a:t> is a small Middle Eastern country on the eastern Mediterranean Sea, bordered by Lebanon, Syria, Jordan, Egypt, and the Mediterranean. Its proclaimed capital is </a:t>
            </a:r>
            <a:r>
              <a:rPr lang="en-US" b="1" dirty="0"/>
              <a:t>Jerusalem</a:t>
            </a:r>
            <a:r>
              <a:rPr lang="en-US" dirty="0"/>
              <a:t>, though it is not widely recognized internationally, while </a:t>
            </a:r>
            <a:r>
              <a:rPr lang="en-US" b="1" dirty="0"/>
              <a:t>Tel Aviv </a:t>
            </a:r>
            <a:r>
              <a:rPr lang="en-US" dirty="0"/>
              <a:t>is the largest urban area and economic center. </a:t>
            </a:r>
          </a:p>
          <a:p>
            <a:pPr algn="justLow"/>
            <a:r>
              <a:rPr lang="en-US" b="1" dirty="0"/>
              <a:t>Israel</a:t>
            </a:r>
            <a:r>
              <a:rPr lang="en-US" dirty="0"/>
              <a:t>, within its internationally recognized borders, features a coastal plain, northern and central highlands, the Negev Desert in the south, and the Great Rift Valley along its eastern edge.</a:t>
            </a:r>
          </a:p>
        </p:txBody>
      </p:sp>
      <p:pic>
        <p:nvPicPr>
          <p:cNvPr id="6" name="Picture 5">
            <a:extLst>
              <a:ext uri="{FF2B5EF4-FFF2-40B4-BE49-F238E27FC236}">
                <a16:creationId xmlns:a16="http://schemas.microsoft.com/office/drawing/2014/main" id="{B7A8DFA3-8D3B-7AA8-487E-6500B8B7E0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3867932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93063-1A21-76CD-835B-4C8AB9A9A0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46FF71-06F2-DC9B-F1AD-8270839B4B52}"/>
              </a:ext>
            </a:extLst>
          </p:cNvPr>
          <p:cNvSpPr>
            <a:spLocks noGrp="1"/>
          </p:cNvSpPr>
          <p:nvPr>
            <p:ph type="ctrTitle"/>
          </p:nvPr>
        </p:nvSpPr>
        <p:spPr>
          <a:xfrm>
            <a:off x="707572" y="1122363"/>
            <a:ext cx="9960428" cy="771751"/>
          </a:xfrm>
        </p:spPr>
        <p:txBody>
          <a:bodyPr>
            <a:noAutofit/>
          </a:bodyPr>
          <a:lstStyle/>
          <a:p>
            <a:pPr algn="l"/>
            <a:r>
              <a:rPr lang="en-IN" sz="4800" dirty="0"/>
              <a:t>Major Wars</a:t>
            </a:r>
          </a:p>
        </p:txBody>
      </p:sp>
      <p:sp>
        <p:nvSpPr>
          <p:cNvPr id="3" name="Subtitle 2">
            <a:extLst>
              <a:ext uri="{FF2B5EF4-FFF2-40B4-BE49-F238E27FC236}">
                <a16:creationId xmlns:a16="http://schemas.microsoft.com/office/drawing/2014/main" id="{D73C7662-30A0-1104-8E19-24ADB9F5A306}"/>
              </a:ext>
            </a:extLst>
          </p:cNvPr>
          <p:cNvSpPr>
            <a:spLocks noGrp="1"/>
          </p:cNvSpPr>
          <p:nvPr>
            <p:ph type="subTitle" idx="1"/>
          </p:nvPr>
        </p:nvSpPr>
        <p:spPr>
          <a:xfrm>
            <a:off x="707572" y="2002971"/>
            <a:ext cx="5595257" cy="4669972"/>
          </a:xfrm>
        </p:spPr>
        <p:txBody>
          <a:bodyPr>
            <a:normAutofit/>
          </a:bodyPr>
          <a:lstStyle/>
          <a:p>
            <a:pPr algn="l"/>
            <a:r>
              <a:rPr lang="en-IN" b="1" dirty="0"/>
              <a:t>1956 Suez Crisis (Second Arab-Israeli War)</a:t>
            </a:r>
          </a:p>
          <a:p>
            <a:pPr algn="l"/>
            <a:endParaRPr lang="en-IN" b="1" dirty="0"/>
          </a:p>
          <a:p>
            <a:pPr algn="l">
              <a:buNone/>
            </a:pPr>
            <a:r>
              <a:rPr lang="en-US" b="1" dirty="0"/>
              <a:t>Date:</a:t>
            </a:r>
            <a:r>
              <a:rPr lang="en-US" dirty="0"/>
              <a:t> October–November 1956</a:t>
            </a:r>
          </a:p>
          <a:p>
            <a:pPr marL="342900" indent="-342900" algn="l">
              <a:buFont typeface="Arial" panose="020B0604020202020204" pitchFamily="34" charset="0"/>
              <a:buChar char="•"/>
            </a:pPr>
            <a:r>
              <a:rPr lang="en-US" dirty="0"/>
              <a:t>Triggered by Egypt’s nationalization of the Suez Canal.</a:t>
            </a:r>
          </a:p>
          <a:p>
            <a:pPr marL="342900" indent="-342900" algn="l">
              <a:buFont typeface="Arial" panose="020B0604020202020204" pitchFamily="34" charset="0"/>
              <a:buChar char="•"/>
            </a:pPr>
            <a:r>
              <a:rPr lang="en-US" dirty="0"/>
              <a:t>Israel, Britain, and France attacked Egypt.</a:t>
            </a:r>
          </a:p>
          <a:p>
            <a:pPr marL="342900" indent="-342900" algn="l">
              <a:buFont typeface="Arial" panose="020B0604020202020204" pitchFamily="34" charset="0"/>
              <a:buChar char="•"/>
            </a:pPr>
            <a:r>
              <a:rPr lang="en-US" dirty="0"/>
              <a:t>Israel invaded the Sinai Peninsula but later withdrew under U.S. and UN pressure.</a:t>
            </a:r>
          </a:p>
          <a:p>
            <a:pPr algn="l"/>
            <a:endParaRPr lang="en-IN" b="1" dirty="0"/>
          </a:p>
        </p:txBody>
      </p:sp>
      <p:pic>
        <p:nvPicPr>
          <p:cNvPr id="5" name="Picture 4">
            <a:extLst>
              <a:ext uri="{FF2B5EF4-FFF2-40B4-BE49-F238E27FC236}">
                <a16:creationId xmlns:a16="http://schemas.microsoft.com/office/drawing/2014/main" id="{0D9BEF6F-51F4-CE33-2BE8-82A89DA3FCC4}"/>
              </a:ext>
            </a:extLst>
          </p:cNvPr>
          <p:cNvPicPr>
            <a:picLocks noChangeAspect="1"/>
          </p:cNvPicPr>
          <p:nvPr/>
        </p:nvPicPr>
        <p:blipFill>
          <a:blip r:embed="rId2">
            <a:extLst>
              <a:ext uri="{28A0092B-C50C-407E-A947-70E740481C1C}">
                <a14:useLocalDpi xmlns:a14="http://schemas.microsoft.com/office/drawing/2010/main" val="0"/>
              </a:ext>
            </a:extLst>
          </a:blip>
          <a:srcRect l="14268" r="17370"/>
          <a:stretch/>
        </p:blipFill>
        <p:spPr>
          <a:xfrm>
            <a:off x="6096000" y="1736838"/>
            <a:ext cx="5998029" cy="4386943"/>
          </a:xfrm>
          <a:prstGeom prst="rect">
            <a:avLst/>
          </a:prstGeom>
        </p:spPr>
      </p:pic>
      <p:pic>
        <p:nvPicPr>
          <p:cNvPr id="6" name="Picture 5">
            <a:extLst>
              <a:ext uri="{FF2B5EF4-FFF2-40B4-BE49-F238E27FC236}">
                <a16:creationId xmlns:a16="http://schemas.microsoft.com/office/drawing/2014/main" id="{0D7FB61E-303D-F7DD-9A7A-64E1106FCF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4727863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A5B42-E39C-5A64-98D5-958ABB21A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E71B86-E065-F77E-489D-FEDD013F0DFE}"/>
              </a:ext>
            </a:extLst>
          </p:cNvPr>
          <p:cNvSpPr>
            <a:spLocks noGrp="1"/>
          </p:cNvSpPr>
          <p:nvPr>
            <p:ph type="ctrTitle"/>
          </p:nvPr>
        </p:nvSpPr>
        <p:spPr>
          <a:xfrm>
            <a:off x="1524000" y="1122363"/>
            <a:ext cx="9144000" cy="771751"/>
          </a:xfrm>
        </p:spPr>
        <p:txBody>
          <a:bodyPr>
            <a:normAutofit fontScale="90000"/>
          </a:bodyPr>
          <a:lstStyle/>
          <a:p>
            <a:pPr algn="l"/>
            <a:r>
              <a:rPr lang="en-IN" dirty="0"/>
              <a:t>Major Wars</a:t>
            </a:r>
          </a:p>
        </p:txBody>
      </p:sp>
      <p:sp>
        <p:nvSpPr>
          <p:cNvPr id="3" name="Subtitle 2">
            <a:extLst>
              <a:ext uri="{FF2B5EF4-FFF2-40B4-BE49-F238E27FC236}">
                <a16:creationId xmlns:a16="http://schemas.microsoft.com/office/drawing/2014/main" id="{FA483387-AE8C-C570-08CB-98424EB5D4A6}"/>
              </a:ext>
            </a:extLst>
          </p:cNvPr>
          <p:cNvSpPr>
            <a:spLocks noGrp="1"/>
          </p:cNvSpPr>
          <p:nvPr>
            <p:ph type="subTitle" idx="1"/>
          </p:nvPr>
        </p:nvSpPr>
        <p:spPr>
          <a:xfrm>
            <a:off x="1524000" y="2002970"/>
            <a:ext cx="6842695" cy="3951515"/>
          </a:xfrm>
        </p:spPr>
        <p:txBody>
          <a:bodyPr>
            <a:normAutofit/>
          </a:bodyPr>
          <a:lstStyle/>
          <a:p>
            <a:pPr algn="l">
              <a:buNone/>
            </a:pPr>
            <a:r>
              <a:rPr lang="en-IN" b="1" dirty="0"/>
              <a:t> 1967 Six-Day War</a:t>
            </a:r>
          </a:p>
          <a:p>
            <a:pPr algn="l">
              <a:buNone/>
            </a:pPr>
            <a:endParaRPr lang="en-IN" b="1" dirty="0"/>
          </a:p>
          <a:p>
            <a:pPr algn="l">
              <a:buNone/>
            </a:pPr>
            <a:r>
              <a:rPr lang="en-IN" b="1" dirty="0"/>
              <a:t>Date:</a:t>
            </a:r>
            <a:r>
              <a:rPr lang="en-IN" dirty="0"/>
              <a:t> June 5–10, 1967</a:t>
            </a:r>
          </a:p>
          <a:p>
            <a:pPr marL="342900" indent="-342900" algn="l">
              <a:buFont typeface="Arial" panose="020B0604020202020204" pitchFamily="34" charset="0"/>
              <a:buChar char="•"/>
            </a:pPr>
            <a:r>
              <a:rPr lang="en-IN" dirty="0"/>
              <a:t>Israel pre-emptively struck Egypt, Syria, and Jordan.</a:t>
            </a:r>
          </a:p>
          <a:p>
            <a:pPr marL="342900" indent="-342900" algn="l">
              <a:buFont typeface="Arial" panose="020B0604020202020204" pitchFamily="34" charset="0"/>
              <a:buChar char="•"/>
            </a:pPr>
            <a:r>
              <a:rPr lang="en-IN" dirty="0"/>
              <a:t>Achieved a swift victory.</a:t>
            </a:r>
          </a:p>
          <a:p>
            <a:pPr marL="342900" indent="-342900" algn="l">
              <a:buFont typeface="Arial" panose="020B0604020202020204" pitchFamily="34" charset="0"/>
              <a:buChar char="•"/>
            </a:pPr>
            <a:r>
              <a:rPr lang="en-IN" dirty="0"/>
              <a:t>Captured </a:t>
            </a:r>
            <a:r>
              <a:rPr lang="en-IN" b="1" dirty="0"/>
              <a:t>Sinai Peninsula</a:t>
            </a:r>
            <a:r>
              <a:rPr lang="en-IN" dirty="0"/>
              <a:t>, </a:t>
            </a:r>
            <a:r>
              <a:rPr lang="en-IN" b="1" dirty="0"/>
              <a:t>Gaza Strip</a:t>
            </a:r>
            <a:r>
              <a:rPr lang="en-IN" dirty="0"/>
              <a:t>, </a:t>
            </a:r>
            <a:r>
              <a:rPr lang="en-IN" b="1" dirty="0"/>
              <a:t>West Bank</a:t>
            </a:r>
            <a:r>
              <a:rPr lang="en-IN" dirty="0"/>
              <a:t>, </a:t>
            </a:r>
            <a:r>
              <a:rPr lang="en-IN" b="1" dirty="0"/>
              <a:t>East Jerusalem</a:t>
            </a:r>
            <a:r>
              <a:rPr lang="en-IN" dirty="0"/>
              <a:t>, and </a:t>
            </a:r>
            <a:r>
              <a:rPr lang="en-IN" b="1" dirty="0"/>
              <a:t>Golan Heights</a:t>
            </a:r>
            <a:r>
              <a:rPr lang="en-IN" dirty="0"/>
              <a:t>.</a:t>
            </a:r>
          </a:p>
        </p:txBody>
      </p:sp>
      <p:pic>
        <p:nvPicPr>
          <p:cNvPr id="5" name="Picture 4">
            <a:extLst>
              <a:ext uri="{FF2B5EF4-FFF2-40B4-BE49-F238E27FC236}">
                <a16:creationId xmlns:a16="http://schemas.microsoft.com/office/drawing/2014/main" id="{8AFC53DF-E77C-AFFD-FE25-FAD280222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695" y="696685"/>
            <a:ext cx="3167901" cy="5464629"/>
          </a:xfrm>
          <a:prstGeom prst="rect">
            <a:avLst/>
          </a:prstGeom>
        </p:spPr>
      </p:pic>
      <p:pic>
        <p:nvPicPr>
          <p:cNvPr id="6" name="Picture 5">
            <a:extLst>
              <a:ext uri="{FF2B5EF4-FFF2-40B4-BE49-F238E27FC236}">
                <a16:creationId xmlns:a16="http://schemas.microsoft.com/office/drawing/2014/main" id="{15D70AD4-C4F7-D193-61D3-2614369B5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37053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720E5-CCC5-54AD-C4AC-3256F37544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27E0D3-714B-D17C-736D-A8252D3D49EF}"/>
              </a:ext>
            </a:extLst>
          </p:cNvPr>
          <p:cNvSpPr>
            <a:spLocks noGrp="1"/>
          </p:cNvSpPr>
          <p:nvPr>
            <p:ph type="ctrTitle"/>
          </p:nvPr>
        </p:nvSpPr>
        <p:spPr>
          <a:xfrm>
            <a:off x="631371" y="1122363"/>
            <a:ext cx="10036629" cy="771751"/>
          </a:xfrm>
        </p:spPr>
        <p:txBody>
          <a:bodyPr>
            <a:noAutofit/>
          </a:bodyPr>
          <a:lstStyle/>
          <a:p>
            <a:pPr algn="l"/>
            <a:r>
              <a:rPr lang="en-IN" sz="4800" dirty="0"/>
              <a:t>Major Wars</a:t>
            </a:r>
          </a:p>
        </p:txBody>
      </p:sp>
      <p:sp>
        <p:nvSpPr>
          <p:cNvPr id="3" name="Subtitle 2">
            <a:extLst>
              <a:ext uri="{FF2B5EF4-FFF2-40B4-BE49-F238E27FC236}">
                <a16:creationId xmlns:a16="http://schemas.microsoft.com/office/drawing/2014/main" id="{ECE581AD-8E36-CFAA-99ED-9BEDF4115E75}"/>
              </a:ext>
            </a:extLst>
          </p:cNvPr>
          <p:cNvSpPr>
            <a:spLocks noGrp="1"/>
          </p:cNvSpPr>
          <p:nvPr>
            <p:ph type="subTitle" idx="1"/>
          </p:nvPr>
        </p:nvSpPr>
        <p:spPr>
          <a:xfrm>
            <a:off x="631371" y="2002971"/>
            <a:ext cx="5464629" cy="4441372"/>
          </a:xfrm>
        </p:spPr>
        <p:txBody>
          <a:bodyPr>
            <a:normAutofit/>
          </a:bodyPr>
          <a:lstStyle/>
          <a:p>
            <a:pPr algn="l">
              <a:buNone/>
            </a:pPr>
            <a:r>
              <a:rPr lang="en-US" b="1" dirty="0"/>
              <a:t>1982 Lebanon War (Operation Peace for Galilee)</a:t>
            </a:r>
          </a:p>
          <a:p>
            <a:pPr algn="l">
              <a:buNone/>
            </a:pPr>
            <a:endParaRPr lang="en-US" b="1" dirty="0"/>
          </a:p>
          <a:p>
            <a:pPr algn="l">
              <a:buNone/>
            </a:pPr>
            <a:r>
              <a:rPr lang="en-US" b="1" dirty="0"/>
              <a:t>Date:</a:t>
            </a:r>
            <a:r>
              <a:rPr lang="en-US" dirty="0"/>
              <a:t> 1982–1985 (with ongoing involvement until 2000)</a:t>
            </a:r>
          </a:p>
          <a:p>
            <a:pPr algn="l">
              <a:buFont typeface="Arial" panose="020B0604020202020204" pitchFamily="34" charset="0"/>
              <a:buChar char="•"/>
            </a:pPr>
            <a:r>
              <a:rPr lang="en-US" dirty="0"/>
              <a:t>Israel invaded southern Lebanon to expel the </a:t>
            </a:r>
            <a:r>
              <a:rPr lang="en-US" b="1" dirty="0"/>
              <a:t>PLO</a:t>
            </a:r>
            <a:r>
              <a:rPr lang="en-US" dirty="0"/>
              <a:t>.</a:t>
            </a:r>
          </a:p>
          <a:p>
            <a:pPr algn="l">
              <a:buFont typeface="Arial" panose="020B0604020202020204" pitchFamily="34" charset="0"/>
              <a:buChar char="•"/>
            </a:pPr>
            <a:r>
              <a:rPr lang="en-US" dirty="0"/>
              <a:t>Led to prolonged Israeli occupation of southern Lebanon.</a:t>
            </a:r>
          </a:p>
          <a:p>
            <a:pPr algn="l">
              <a:buFont typeface="Arial" panose="020B0604020202020204" pitchFamily="34" charset="0"/>
              <a:buChar char="•"/>
            </a:pPr>
            <a:r>
              <a:rPr lang="en-US" dirty="0"/>
              <a:t>Rise of </a:t>
            </a:r>
            <a:r>
              <a:rPr lang="en-US" b="1" dirty="0"/>
              <a:t>Hezbollah</a:t>
            </a:r>
            <a:r>
              <a:rPr lang="en-US" dirty="0"/>
              <a:t> as a resistance movement.</a:t>
            </a:r>
          </a:p>
        </p:txBody>
      </p:sp>
      <p:pic>
        <p:nvPicPr>
          <p:cNvPr id="5" name="Picture 4">
            <a:extLst>
              <a:ext uri="{FF2B5EF4-FFF2-40B4-BE49-F238E27FC236}">
                <a16:creationId xmlns:a16="http://schemas.microsoft.com/office/drawing/2014/main" id="{FC609180-E99C-B19C-CAFD-322ADFBF7514}"/>
              </a:ext>
            </a:extLst>
          </p:cNvPr>
          <p:cNvPicPr>
            <a:picLocks noChangeAspect="1"/>
          </p:cNvPicPr>
          <p:nvPr/>
        </p:nvPicPr>
        <p:blipFill>
          <a:blip r:embed="rId2">
            <a:extLst>
              <a:ext uri="{28A0092B-C50C-407E-A947-70E740481C1C}">
                <a14:useLocalDpi xmlns:a14="http://schemas.microsoft.com/office/drawing/2010/main" val="0"/>
              </a:ext>
            </a:extLst>
          </a:blip>
          <a:srcRect l="14254" r="6652"/>
          <a:stretch/>
        </p:blipFill>
        <p:spPr>
          <a:xfrm>
            <a:off x="6096000" y="1508238"/>
            <a:ext cx="5889171" cy="4963886"/>
          </a:xfrm>
          <a:prstGeom prst="rect">
            <a:avLst/>
          </a:prstGeom>
        </p:spPr>
      </p:pic>
      <p:pic>
        <p:nvPicPr>
          <p:cNvPr id="6" name="Picture 5">
            <a:extLst>
              <a:ext uri="{FF2B5EF4-FFF2-40B4-BE49-F238E27FC236}">
                <a16:creationId xmlns:a16="http://schemas.microsoft.com/office/drawing/2014/main" id="{412327B5-2A4D-46F2-ED40-0E6F40BE9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1455003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96EC2-D8AA-7EBF-4B1F-8AE8A340B1CF}"/>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17B4EEB-F9B2-ECCB-6CF7-468E2B2B0BC5}"/>
              </a:ext>
            </a:extLst>
          </p:cNvPr>
          <p:cNvSpPr>
            <a:spLocks noGrp="1"/>
          </p:cNvSpPr>
          <p:nvPr>
            <p:ph type="subTitle" idx="1"/>
          </p:nvPr>
        </p:nvSpPr>
        <p:spPr>
          <a:xfrm>
            <a:off x="1524000" y="2079171"/>
            <a:ext cx="9144000" cy="4191000"/>
          </a:xfrm>
        </p:spPr>
        <p:txBody>
          <a:bodyPr>
            <a:normAutofit/>
          </a:bodyPr>
          <a:lstStyle/>
          <a:p>
            <a:pPr algn="l">
              <a:buNone/>
            </a:pPr>
            <a:r>
              <a:rPr lang="en-US" b="1" dirty="0"/>
              <a:t>Gaza Wars / Operations</a:t>
            </a:r>
          </a:p>
          <a:p>
            <a:pPr algn="l">
              <a:buNone/>
            </a:pPr>
            <a:endParaRPr lang="en-US" b="1" dirty="0"/>
          </a:p>
          <a:p>
            <a:pPr algn="l">
              <a:buNone/>
            </a:pPr>
            <a:r>
              <a:rPr lang="en-US" dirty="0"/>
              <a:t>Israel has fought multiple conflicts with </a:t>
            </a:r>
            <a:r>
              <a:rPr lang="en-US" b="1" dirty="0"/>
              <a:t>Hamas</a:t>
            </a:r>
            <a:r>
              <a:rPr lang="en-US" dirty="0"/>
              <a:t> in the </a:t>
            </a:r>
            <a:r>
              <a:rPr lang="en-US" b="1" dirty="0"/>
              <a:t>Gaza Strip</a:t>
            </a:r>
            <a:r>
              <a:rPr lang="en-US" dirty="0"/>
              <a:t>:</a:t>
            </a:r>
          </a:p>
          <a:p>
            <a:pPr marL="342900" indent="-342900" algn="l">
              <a:buFont typeface="Arial" panose="020B0604020202020204" pitchFamily="34" charset="0"/>
              <a:buChar char="•"/>
            </a:pPr>
            <a:r>
              <a:rPr lang="en-US" b="1" dirty="0"/>
              <a:t>2008–09 (Operation Cast Lead)</a:t>
            </a:r>
            <a:endParaRPr lang="en-US" dirty="0"/>
          </a:p>
          <a:p>
            <a:pPr marL="342900" indent="-342900" algn="l">
              <a:buFont typeface="Arial" panose="020B0604020202020204" pitchFamily="34" charset="0"/>
              <a:buChar char="•"/>
            </a:pPr>
            <a:r>
              <a:rPr lang="en-US" b="1" dirty="0"/>
              <a:t>2012 (Operation Pillar of Defense)</a:t>
            </a:r>
            <a:endParaRPr lang="en-US" dirty="0"/>
          </a:p>
          <a:p>
            <a:pPr marL="342900" indent="-342900" algn="l">
              <a:buFont typeface="Arial" panose="020B0604020202020204" pitchFamily="34" charset="0"/>
              <a:buChar char="•"/>
            </a:pPr>
            <a:r>
              <a:rPr lang="en-US" b="1" dirty="0"/>
              <a:t>2014 (Operation Protective Edge)</a:t>
            </a:r>
            <a:endParaRPr lang="en-US" dirty="0"/>
          </a:p>
          <a:p>
            <a:pPr marL="342900" indent="-342900" algn="l">
              <a:buFont typeface="Arial" panose="020B0604020202020204" pitchFamily="34" charset="0"/>
              <a:buChar char="•"/>
            </a:pPr>
            <a:r>
              <a:rPr lang="en-US" b="1" dirty="0"/>
              <a:t>2021 (Guardian of the Walls)</a:t>
            </a:r>
            <a:endParaRPr lang="en-US" dirty="0"/>
          </a:p>
          <a:p>
            <a:pPr marL="342900" indent="-342900" algn="l">
              <a:buFont typeface="Arial" panose="020B0604020202020204" pitchFamily="34" charset="0"/>
              <a:buChar char="•"/>
            </a:pPr>
            <a:r>
              <a:rPr lang="en-US" b="1" dirty="0"/>
              <a:t>2023–24 War (after October 7 Hamas attack)</a:t>
            </a:r>
            <a:r>
              <a:rPr lang="en-US" dirty="0"/>
              <a:t> – most devastating Gaza war to date.</a:t>
            </a:r>
          </a:p>
        </p:txBody>
      </p:sp>
      <p:sp>
        <p:nvSpPr>
          <p:cNvPr id="4" name="Title 1">
            <a:extLst>
              <a:ext uri="{FF2B5EF4-FFF2-40B4-BE49-F238E27FC236}">
                <a16:creationId xmlns:a16="http://schemas.microsoft.com/office/drawing/2014/main" id="{A34DB90E-0956-A3FA-F867-F822BD44BD84}"/>
              </a:ext>
            </a:extLst>
          </p:cNvPr>
          <p:cNvSpPr>
            <a:spLocks noGrp="1"/>
          </p:cNvSpPr>
          <p:nvPr>
            <p:ph type="ctrTitle"/>
          </p:nvPr>
        </p:nvSpPr>
        <p:spPr>
          <a:xfrm>
            <a:off x="1524000" y="1122363"/>
            <a:ext cx="9144000" cy="771751"/>
          </a:xfrm>
        </p:spPr>
        <p:txBody>
          <a:bodyPr>
            <a:normAutofit fontScale="90000"/>
          </a:bodyPr>
          <a:lstStyle/>
          <a:p>
            <a:pPr algn="l"/>
            <a:r>
              <a:rPr lang="en-IN" dirty="0"/>
              <a:t>Major Wars</a:t>
            </a:r>
          </a:p>
        </p:txBody>
      </p:sp>
      <p:pic>
        <p:nvPicPr>
          <p:cNvPr id="5" name="Picture 4">
            <a:extLst>
              <a:ext uri="{FF2B5EF4-FFF2-40B4-BE49-F238E27FC236}">
                <a16:creationId xmlns:a16="http://schemas.microsoft.com/office/drawing/2014/main" id="{9F0563E2-71F8-3DA2-5796-931C1D080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1615856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03B1D-6072-6BB9-B34D-04DDF0ED52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A0257-73CA-E04D-8C76-9B7FE5E547CD}"/>
              </a:ext>
            </a:extLst>
          </p:cNvPr>
          <p:cNvSpPr>
            <a:spLocks noGrp="1"/>
          </p:cNvSpPr>
          <p:nvPr>
            <p:ph type="ctrTitle"/>
          </p:nvPr>
        </p:nvSpPr>
        <p:spPr/>
        <p:txBody>
          <a:bodyPr>
            <a:normAutofit fontScale="90000"/>
          </a:bodyPr>
          <a:lstStyle/>
          <a:p>
            <a:r>
              <a:rPr lang="en-IN" sz="16600" dirty="0">
                <a:latin typeface="Vladimir Script" panose="03050402040407070305" pitchFamily="66" charset="0"/>
              </a:rPr>
              <a:t>Thank You</a:t>
            </a:r>
          </a:p>
        </p:txBody>
      </p:sp>
      <p:sp>
        <p:nvSpPr>
          <p:cNvPr id="3" name="Subtitle 2">
            <a:extLst>
              <a:ext uri="{FF2B5EF4-FFF2-40B4-BE49-F238E27FC236}">
                <a16:creationId xmlns:a16="http://schemas.microsoft.com/office/drawing/2014/main" id="{F2EB527D-13F8-B8FB-818A-ECF69618334A}"/>
              </a:ext>
            </a:extLst>
          </p:cNvPr>
          <p:cNvSpPr>
            <a:spLocks noGrp="1"/>
          </p:cNvSpPr>
          <p:nvPr>
            <p:ph type="subTitle" idx="1"/>
          </p:nvPr>
        </p:nvSpPr>
        <p:spPr/>
        <p:txBody>
          <a:bodyPr>
            <a:normAutofit/>
          </a:bodyPr>
          <a:lstStyle/>
          <a:p>
            <a:r>
              <a:rPr lang="he-IL" sz="8800" b="1" dirty="0">
                <a:solidFill>
                  <a:schemeClr val="accent1"/>
                </a:solidFill>
              </a:rPr>
              <a:t>תודה לך</a:t>
            </a:r>
            <a:endParaRPr lang="en-IN" sz="8800" b="1" dirty="0">
              <a:solidFill>
                <a:schemeClr val="accent1"/>
              </a:solidFill>
            </a:endParaRPr>
          </a:p>
        </p:txBody>
      </p:sp>
      <p:pic>
        <p:nvPicPr>
          <p:cNvPr id="4" name="Picture 3">
            <a:extLst>
              <a:ext uri="{FF2B5EF4-FFF2-40B4-BE49-F238E27FC236}">
                <a16:creationId xmlns:a16="http://schemas.microsoft.com/office/drawing/2014/main" id="{3B913DA6-ED84-4039-00C2-653FAA567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770226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0C38-87A3-1D42-8922-D8E946D97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EE617-4632-74E7-55FA-41A5961DB380}"/>
              </a:ext>
            </a:extLst>
          </p:cNvPr>
          <p:cNvSpPr>
            <a:spLocks noGrp="1"/>
          </p:cNvSpPr>
          <p:nvPr>
            <p:ph type="ctrTitle"/>
          </p:nvPr>
        </p:nvSpPr>
        <p:spPr>
          <a:xfrm>
            <a:off x="1524000" y="838200"/>
            <a:ext cx="9144000" cy="957943"/>
          </a:xfrm>
        </p:spPr>
        <p:txBody>
          <a:bodyPr>
            <a:normAutofit/>
          </a:bodyPr>
          <a:lstStyle/>
          <a:p>
            <a:pPr algn="l"/>
            <a:r>
              <a:rPr lang="en-IN" dirty="0"/>
              <a:t>History of Israel</a:t>
            </a:r>
          </a:p>
        </p:txBody>
      </p:sp>
      <p:sp>
        <p:nvSpPr>
          <p:cNvPr id="3" name="Subtitle 2">
            <a:extLst>
              <a:ext uri="{FF2B5EF4-FFF2-40B4-BE49-F238E27FC236}">
                <a16:creationId xmlns:a16="http://schemas.microsoft.com/office/drawing/2014/main" id="{E6B40951-3DD3-DB5C-89A3-B5355117F322}"/>
              </a:ext>
            </a:extLst>
          </p:cNvPr>
          <p:cNvSpPr>
            <a:spLocks noGrp="1"/>
          </p:cNvSpPr>
          <p:nvPr>
            <p:ph type="subTitle" idx="1"/>
          </p:nvPr>
        </p:nvSpPr>
        <p:spPr>
          <a:xfrm>
            <a:off x="631372" y="2351314"/>
            <a:ext cx="5987142" cy="3668485"/>
          </a:xfrm>
        </p:spPr>
        <p:txBody>
          <a:bodyPr>
            <a:normAutofit/>
          </a:bodyPr>
          <a:lstStyle/>
          <a:p>
            <a:pPr algn="just"/>
            <a:r>
              <a:rPr lang="en-US" dirty="0"/>
              <a:t>Israel was established on </a:t>
            </a:r>
            <a:r>
              <a:rPr lang="en-US" b="1" dirty="0"/>
              <a:t>May 14, 1948</a:t>
            </a:r>
            <a:r>
              <a:rPr lang="en-US" dirty="0"/>
              <a:t>, after the </a:t>
            </a:r>
            <a:r>
              <a:rPr lang="en-US" b="1" dirty="0"/>
              <a:t>UN Partition Plan (1947)</a:t>
            </a:r>
            <a:r>
              <a:rPr lang="en-US" dirty="0"/>
              <a:t> proposed dividing British-ruled Palestine into Jewish and Arab states. Upon declaration, Israel faced immediate invasion by neighboring Arab countries, leading to the </a:t>
            </a:r>
            <a:r>
              <a:rPr lang="en-US" b="1" dirty="0"/>
              <a:t>1948 Arab-Israeli War</a:t>
            </a:r>
            <a:r>
              <a:rPr lang="en-US" dirty="0"/>
              <a:t>. </a:t>
            </a:r>
          </a:p>
          <a:p>
            <a:pPr algn="just"/>
            <a:r>
              <a:rPr lang="en-US" dirty="0"/>
              <a:t>Despite the conflict, Israel survived and secured its statehood, marking the beginning of a new era for Jews worldwide.</a:t>
            </a:r>
          </a:p>
        </p:txBody>
      </p:sp>
      <p:pic>
        <p:nvPicPr>
          <p:cNvPr id="6" name="Picture 5">
            <a:extLst>
              <a:ext uri="{FF2B5EF4-FFF2-40B4-BE49-F238E27FC236}">
                <a16:creationId xmlns:a16="http://schemas.microsoft.com/office/drawing/2014/main" id="{032DED05-5B6C-CB7A-DD87-45B862ADF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pic>
        <p:nvPicPr>
          <p:cNvPr id="5" name="Picture 4">
            <a:extLst>
              <a:ext uri="{FF2B5EF4-FFF2-40B4-BE49-F238E27FC236}">
                <a16:creationId xmlns:a16="http://schemas.microsoft.com/office/drawing/2014/main" id="{E4E96B79-2B3E-91AC-7FF4-742CB10AA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997" y="2228850"/>
            <a:ext cx="5238750" cy="3467100"/>
          </a:xfrm>
          <a:prstGeom prst="rect">
            <a:avLst/>
          </a:prstGeom>
        </p:spPr>
      </p:pic>
    </p:spTree>
    <p:extLst>
      <p:ext uri="{BB962C8B-B14F-4D97-AF65-F5344CB8AC3E}">
        <p14:creationId xmlns:p14="http://schemas.microsoft.com/office/powerpoint/2010/main" val="556056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832E7-8860-C298-5ED4-9A635EFD89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91329-260E-6465-0181-7D0B35E096EC}"/>
              </a:ext>
            </a:extLst>
          </p:cNvPr>
          <p:cNvSpPr>
            <a:spLocks noGrp="1"/>
          </p:cNvSpPr>
          <p:nvPr>
            <p:ph type="ctrTitle"/>
          </p:nvPr>
        </p:nvSpPr>
        <p:spPr>
          <a:xfrm>
            <a:off x="1524000" y="734110"/>
            <a:ext cx="9144000" cy="957943"/>
          </a:xfrm>
        </p:spPr>
        <p:txBody>
          <a:bodyPr>
            <a:normAutofit/>
          </a:bodyPr>
          <a:lstStyle/>
          <a:p>
            <a:pPr algn="l"/>
            <a:r>
              <a:rPr lang="en-IN" dirty="0"/>
              <a:t>History of Israel</a:t>
            </a:r>
          </a:p>
        </p:txBody>
      </p:sp>
      <p:sp>
        <p:nvSpPr>
          <p:cNvPr id="3" name="Subtitle 2">
            <a:extLst>
              <a:ext uri="{FF2B5EF4-FFF2-40B4-BE49-F238E27FC236}">
                <a16:creationId xmlns:a16="http://schemas.microsoft.com/office/drawing/2014/main" id="{410F9E97-DC9D-838E-A626-E51502C2C17C}"/>
              </a:ext>
            </a:extLst>
          </p:cNvPr>
          <p:cNvSpPr>
            <a:spLocks noGrp="1"/>
          </p:cNvSpPr>
          <p:nvPr>
            <p:ph type="subTitle" idx="1"/>
          </p:nvPr>
        </p:nvSpPr>
        <p:spPr>
          <a:xfrm>
            <a:off x="609600" y="2351314"/>
            <a:ext cx="5453745" cy="3668485"/>
          </a:xfrm>
        </p:spPr>
        <p:txBody>
          <a:bodyPr>
            <a:normAutofit/>
          </a:bodyPr>
          <a:lstStyle/>
          <a:p>
            <a:pPr algn="just"/>
            <a:r>
              <a:rPr lang="en-US" dirty="0"/>
              <a:t>The modern state of Israel is the world’s first Jewish nation in two millennia, symbolizing the return of Jews to their ancestral homeland after the Diaspora that began with the fall of the Herodian kingdom in the </a:t>
            </a:r>
            <a:r>
              <a:rPr lang="en-US" b="1" dirty="0"/>
              <a:t>1st century CE</a:t>
            </a:r>
            <a:r>
              <a:rPr lang="en-US" dirty="0"/>
              <a:t>. </a:t>
            </a:r>
          </a:p>
          <a:p>
            <a:pPr algn="just"/>
            <a:r>
              <a:rPr lang="en-US" dirty="0"/>
              <a:t>It remains a central destination for Jewish immigration from around the world.</a:t>
            </a:r>
          </a:p>
        </p:txBody>
      </p:sp>
      <p:pic>
        <p:nvPicPr>
          <p:cNvPr id="6" name="Picture 5">
            <a:extLst>
              <a:ext uri="{FF2B5EF4-FFF2-40B4-BE49-F238E27FC236}">
                <a16:creationId xmlns:a16="http://schemas.microsoft.com/office/drawing/2014/main" id="{84F748E1-8691-1557-4B48-F806AD3B5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pic>
        <p:nvPicPr>
          <p:cNvPr id="5" name="Picture 4">
            <a:extLst>
              <a:ext uri="{FF2B5EF4-FFF2-40B4-BE49-F238E27FC236}">
                <a16:creationId xmlns:a16="http://schemas.microsoft.com/office/drawing/2014/main" id="{D6F6C6B9-7A9F-8171-280D-4B58FA2E6D25}"/>
              </a:ext>
            </a:extLst>
          </p:cNvPr>
          <p:cNvPicPr>
            <a:picLocks noChangeAspect="1"/>
          </p:cNvPicPr>
          <p:nvPr/>
        </p:nvPicPr>
        <p:blipFill>
          <a:blip r:embed="rId3">
            <a:extLst>
              <a:ext uri="{28A0092B-C50C-407E-A947-70E740481C1C}">
                <a14:useLocalDpi xmlns:a14="http://schemas.microsoft.com/office/drawing/2010/main" val="0"/>
              </a:ext>
            </a:extLst>
          </a:blip>
          <a:srcRect l="16854"/>
          <a:stretch/>
        </p:blipFill>
        <p:spPr>
          <a:xfrm>
            <a:off x="6446225" y="1796143"/>
            <a:ext cx="5453745" cy="4327748"/>
          </a:xfrm>
          <a:prstGeom prst="rect">
            <a:avLst/>
          </a:prstGeom>
        </p:spPr>
      </p:pic>
    </p:spTree>
    <p:extLst>
      <p:ext uri="{BB962C8B-B14F-4D97-AF65-F5344CB8AC3E}">
        <p14:creationId xmlns:p14="http://schemas.microsoft.com/office/powerpoint/2010/main" val="1030931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54ED5-0AA8-5807-259A-17E90AE24E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FFF72-98B5-EA41-DEA1-09001E313933}"/>
              </a:ext>
            </a:extLst>
          </p:cNvPr>
          <p:cNvSpPr>
            <a:spLocks noGrp="1"/>
          </p:cNvSpPr>
          <p:nvPr>
            <p:ph type="ctrTitle"/>
          </p:nvPr>
        </p:nvSpPr>
        <p:spPr>
          <a:xfrm>
            <a:off x="1524000" y="838200"/>
            <a:ext cx="9144000" cy="957943"/>
          </a:xfrm>
        </p:spPr>
        <p:txBody>
          <a:bodyPr>
            <a:normAutofit/>
          </a:bodyPr>
          <a:lstStyle/>
          <a:p>
            <a:pPr algn="l"/>
            <a:r>
              <a:rPr lang="en-IN" dirty="0"/>
              <a:t>History of Israel</a:t>
            </a:r>
          </a:p>
        </p:txBody>
      </p:sp>
      <p:sp>
        <p:nvSpPr>
          <p:cNvPr id="3" name="Subtitle 2">
            <a:extLst>
              <a:ext uri="{FF2B5EF4-FFF2-40B4-BE49-F238E27FC236}">
                <a16:creationId xmlns:a16="http://schemas.microsoft.com/office/drawing/2014/main" id="{24D87CF9-B0FF-F6D2-1AC2-FBE97CF55346}"/>
              </a:ext>
            </a:extLst>
          </p:cNvPr>
          <p:cNvSpPr>
            <a:spLocks noGrp="1"/>
          </p:cNvSpPr>
          <p:nvPr>
            <p:ph type="subTitle" idx="1"/>
          </p:nvPr>
        </p:nvSpPr>
        <p:spPr>
          <a:xfrm>
            <a:off x="1141120" y="1894114"/>
            <a:ext cx="6598623" cy="4648200"/>
          </a:xfrm>
        </p:spPr>
        <p:txBody>
          <a:bodyPr>
            <a:normAutofit/>
          </a:bodyPr>
          <a:lstStyle/>
          <a:p>
            <a:pPr algn="just"/>
            <a:r>
              <a:rPr lang="en-US" dirty="0"/>
              <a:t>Despite its small size—about 290 miles long and 85 miles wide—Israel features four main geographic regions: the Mediterranean coastal plain, the central hill region, the Great Rift Valley, and the Negev Desert. </a:t>
            </a:r>
          </a:p>
          <a:p>
            <a:pPr algn="just"/>
            <a:r>
              <a:rPr lang="en-US" dirty="0"/>
              <a:t>The coastal plain stretches about 115 miles along the Mediterranean, with sandy beaches, fertile farmland, and major urban centers like </a:t>
            </a:r>
            <a:r>
              <a:rPr lang="en-US" b="1" dirty="0"/>
              <a:t>Tel Aviv </a:t>
            </a:r>
            <a:r>
              <a:rPr lang="en-US" dirty="0"/>
              <a:t>and </a:t>
            </a:r>
            <a:r>
              <a:rPr lang="en-US" b="1" dirty="0"/>
              <a:t>Haifa</a:t>
            </a:r>
            <a:r>
              <a:rPr lang="en-US" dirty="0"/>
              <a:t>. Inland, the hill regions include forests and mountains, while the Rift Valley forms part of a major geological fault line. In the south lies the arid Negev, covering over half the country’s land with desert landscapes and unique ecosystems.</a:t>
            </a:r>
          </a:p>
        </p:txBody>
      </p:sp>
      <p:pic>
        <p:nvPicPr>
          <p:cNvPr id="6" name="Picture 5">
            <a:extLst>
              <a:ext uri="{FF2B5EF4-FFF2-40B4-BE49-F238E27FC236}">
                <a16:creationId xmlns:a16="http://schemas.microsoft.com/office/drawing/2014/main" id="{7B3A4746-80B4-5CC3-552C-C83D70417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pic>
        <p:nvPicPr>
          <p:cNvPr id="5" name="Picture 4">
            <a:extLst>
              <a:ext uri="{FF2B5EF4-FFF2-40B4-BE49-F238E27FC236}">
                <a16:creationId xmlns:a16="http://schemas.microsoft.com/office/drawing/2014/main" id="{E8D34287-911A-097D-6F06-A437B0C17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1257" y="1143000"/>
            <a:ext cx="3821376" cy="4735286"/>
          </a:xfrm>
          <a:prstGeom prst="rect">
            <a:avLst/>
          </a:prstGeom>
        </p:spPr>
      </p:pic>
    </p:spTree>
    <p:extLst>
      <p:ext uri="{BB962C8B-B14F-4D97-AF65-F5344CB8AC3E}">
        <p14:creationId xmlns:p14="http://schemas.microsoft.com/office/powerpoint/2010/main" val="4029410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7358C-B878-C1CB-F510-671C3098433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29EC3960-30B7-3B55-6F50-744B9175D681}"/>
              </a:ext>
            </a:extLst>
          </p:cNvPr>
          <p:cNvPicPr>
            <a:picLocks noChangeAspect="1"/>
          </p:cNvPicPr>
          <p:nvPr/>
        </p:nvPicPr>
        <p:blipFill>
          <a:blip r:embed="rId2">
            <a:alphaModFix amt="54000"/>
            <a:extLst>
              <a:ext uri="{BEBA8EAE-BF5A-486C-A8C5-ECC9F3942E4B}">
                <a14:imgProps xmlns:a14="http://schemas.microsoft.com/office/drawing/2010/main">
                  <a14:imgLayer r:embed="rId3">
                    <a14:imgEffect>
                      <a14:sharpenSoften amount="-66000"/>
                    </a14:imgEffect>
                  </a14:imgLayer>
                </a14:imgProps>
              </a:ext>
              <a:ext uri="{28A0092B-C50C-407E-A947-70E740481C1C}">
                <a14:useLocalDpi xmlns:a14="http://schemas.microsoft.com/office/drawing/2010/main" val="0"/>
              </a:ext>
            </a:extLst>
          </a:blip>
          <a:stretch>
            <a:fillRect/>
          </a:stretch>
        </p:blipFill>
        <p:spPr>
          <a:xfrm>
            <a:off x="0" y="0"/>
            <a:ext cx="12319000" cy="7391400"/>
          </a:xfrm>
          <a:prstGeom prst="rect">
            <a:avLst/>
          </a:prstGeom>
        </p:spPr>
      </p:pic>
      <p:sp>
        <p:nvSpPr>
          <p:cNvPr id="2" name="Title 1">
            <a:extLst>
              <a:ext uri="{FF2B5EF4-FFF2-40B4-BE49-F238E27FC236}">
                <a16:creationId xmlns:a16="http://schemas.microsoft.com/office/drawing/2014/main" id="{D5B57790-807D-B807-8CE7-E11580A69C2B}"/>
              </a:ext>
            </a:extLst>
          </p:cNvPr>
          <p:cNvSpPr>
            <a:spLocks noGrp="1"/>
          </p:cNvSpPr>
          <p:nvPr>
            <p:ph type="ctrTitle"/>
          </p:nvPr>
        </p:nvSpPr>
        <p:spPr>
          <a:xfrm>
            <a:off x="1524000" y="838200"/>
            <a:ext cx="9144000" cy="957943"/>
          </a:xfrm>
        </p:spPr>
        <p:txBody>
          <a:bodyPr>
            <a:normAutofit/>
          </a:bodyPr>
          <a:lstStyle/>
          <a:p>
            <a:pPr algn="l"/>
            <a:r>
              <a:rPr lang="en-IN" dirty="0"/>
              <a:t>History of Israel</a:t>
            </a:r>
          </a:p>
        </p:txBody>
      </p:sp>
      <p:sp>
        <p:nvSpPr>
          <p:cNvPr id="3" name="Subtitle 2">
            <a:extLst>
              <a:ext uri="{FF2B5EF4-FFF2-40B4-BE49-F238E27FC236}">
                <a16:creationId xmlns:a16="http://schemas.microsoft.com/office/drawing/2014/main" id="{447C7D17-86C6-8B16-9597-888ADDAFCECD}"/>
              </a:ext>
            </a:extLst>
          </p:cNvPr>
          <p:cNvSpPr>
            <a:spLocks noGrp="1"/>
          </p:cNvSpPr>
          <p:nvPr>
            <p:ph type="subTitle" idx="1"/>
          </p:nvPr>
        </p:nvSpPr>
        <p:spPr>
          <a:xfrm>
            <a:off x="1524000" y="2351314"/>
            <a:ext cx="9144000" cy="3668485"/>
          </a:xfrm>
        </p:spPr>
        <p:txBody>
          <a:bodyPr>
            <a:normAutofit/>
          </a:bodyPr>
          <a:lstStyle/>
          <a:p>
            <a:pPr algn="just"/>
            <a:r>
              <a:rPr lang="en-US" dirty="0"/>
              <a:t>The most significant demographic issue in Israel has been Jewish immigration. In 1948, the Jewish population was about 670,000, rising to over 1 million by 1949 due to mass immigration. </a:t>
            </a:r>
          </a:p>
          <a:p>
            <a:pPr algn="just"/>
            <a:r>
              <a:rPr lang="en-US" dirty="0"/>
              <a:t>Between 1949 and 1997, about 2.35 million Jews immigrated to Israel, including over </a:t>
            </a:r>
            <a:r>
              <a:rPr lang="en-US" b="1" dirty="0"/>
              <a:t>320,000 Soviet Jews </a:t>
            </a:r>
            <a:r>
              <a:rPr lang="en-US" dirty="0"/>
              <a:t>(1989–91) and nearly 28,000 Ethiopian Jews (1990–92). By 2020, the Ethiopian Jewish population had reached nearly 150,000. Most Jewish Israelis trace their roots to Europe, North America, North Africa, Asia, and the Middle East.</a:t>
            </a:r>
          </a:p>
        </p:txBody>
      </p:sp>
      <p:pic>
        <p:nvPicPr>
          <p:cNvPr id="6" name="Picture 5">
            <a:extLst>
              <a:ext uri="{FF2B5EF4-FFF2-40B4-BE49-F238E27FC236}">
                <a16:creationId xmlns:a16="http://schemas.microsoft.com/office/drawing/2014/main" id="{6FBB29DD-E7F4-B99D-2C09-21931940C5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2920323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40B4A-D6DD-36B4-C6ED-F65F549CD0D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1AA7A87-C6B4-5665-9DCF-16EDD79C7F6B}"/>
              </a:ext>
            </a:extLst>
          </p:cNvPr>
          <p:cNvPicPr>
            <a:picLocks noChangeAspect="1"/>
          </p:cNvPicPr>
          <p:nvPr/>
        </p:nvPicPr>
        <p:blipFill>
          <a:blip r:embed="rId2">
            <a:alphaModFix amt="41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825046" y="0"/>
            <a:ext cx="14153350" cy="7018133"/>
          </a:xfrm>
          <a:prstGeom prst="rect">
            <a:avLst/>
          </a:prstGeom>
        </p:spPr>
      </p:pic>
      <p:sp>
        <p:nvSpPr>
          <p:cNvPr id="2" name="Title 1">
            <a:extLst>
              <a:ext uri="{FF2B5EF4-FFF2-40B4-BE49-F238E27FC236}">
                <a16:creationId xmlns:a16="http://schemas.microsoft.com/office/drawing/2014/main" id="{B416574C-E4CF-A181-AD2E-1D48B5430727}"/>
              </a:ext>
            </a:extLst>
          </p:cNvPr>
          <p:cNvSpPr>
            <a:spLocks noGrp="1"/>
          </p:cNvSpPr>
          <p:nvPr>
            <p:ph type="ctrTitle"/>
          </p:nvPr>
        </p:nvSpPr>
        <p:spPr>
          <a:xfrm>
            <a:off x="1524000" y="620486"/>
            <a:ext cx="9144000" cy="1011237"/>
          </a:xfrm>
        </p:spPr>
        <p:txBody>
          <a:bodyPr>
            <a:normAutofit/>
          </a:bodyPr>
          <a:lstStyle/>
          <a:p>
            <a:pPr algn="l"/>
            <a:r>
              <a:rPr lang="en-IN" dirty="0"/>
              <a:t>Economy of Israel</a:t>
            </a:r>
          </a:p>
        </p:txBody>
      </p:sp>
      <p:sp>
        <p:nvSpPr>
          <p:cNvPr id="3" name="Subtitle 2">
            <a:extLst>
              <a:ext uri="{FF2B5EF4-FFF2-40B4-BE49-F238E27FC236}">
                <a16:creationId xmlns:a16="http://schemas.microsoft.com/office/drawing/2014/main" id="{F79244E7-6C18-6207-0A11-205BE66B7332}"/>
              </a:ext>
            </a:extLst>
          </p:cNvPr>
          <p:cNvSpPr>
            <a:spLocks noGrp="1"/>
          </p:cNvSpPr>
          <p:nvPr>
            <p:ph type="subTitle" idx="1"/>
          </p:nvPr>
        </p:nvSpPr>
        <p:spPr>
          <a:xfrm>
            <a:off x="1524000" y="2209800"/>
            <a:ext cx="9144000" cy="4027714"/>
          </a:xfrm>
        </p:spPr>
        <p:txBody>
          <a:bodyPr>
            <a:normAutofit/>
          </a:bodyPr>
          <a:lstStyle/>
          <a:p>
            <a:pPr algn="justLow"/>
            <a:r>
              <a:rPr lang="en-US" dirty="0"/>
              <a:t>After 1948, </a:t>
            </a:r>
            <a:r>
              <a:rPr lang="en-US" b="1" dirty="0"/>
              <a:t>Israel’s GNP </a:t>
            </a:r>
            <a:r>
              <a:rPr lang="en-US" dirty="0"/>
              <a:t>rose rapidly due to skilled immigrants, the founding of universities, and major capital inflows from global Jewish communities, German reparations, U.S. aid, and private investment.</a:t>
            </a:r>
          </a:p>
          <a:p>
            <a:pPr algn="justLow"/>
            <a:r>
              <a:rPr lang="en-US" dirty="0"/>
              <a:t>Despite challenges like rapid population growth, regional boycotts, defense costs, and limited resources, Israel built a strong economy with high living standards, thriving technology, and export sectors. Economic divisions persist, particularly among Israeli Arabs and between Sephardic and Ashkenazi Jews. </a:t>
            </a:r>
          </a:p>
        </p:txBody>
      </p:sp>
      <p:pic>
        <p:nvPicPr>
          <p:cNvPr id="4" name="Picture 3">
            <a:extLst>
              <a:ext uri="{FF2B5EF4-FFF2-40B4-BE49-F238E27FC236}">
                <a16:creationId xmlns:a16="http://schemas.microsoft.com/office/drawing/2014/main" id="{CD4239D2-0AEB-8C60-C0DA-53CE745AF0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741771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4B80F-A928-1716-FDEE-5456779A94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BAF8F-75AC-7BA6-3074-A31CEB843ACA}"/>
              </a:ext>
            </a:extLst>
          </p:cNvPr>
          <p:cNvSpPr>
            <a:spLocks noGrp="1"/>
          </p:cNvSpPr>
          <p:nvPr>
            <p:ph type="ctrTitle"/>
          </p:nvPr>
        </p:nvSpPr>
        <p:spPr>
          <a:xfrm>
            <a:off x="1524000" y="620486"/>
            <a:ext cx="9144000" cy="1011237"/>
          </a:xfrm>
        </p:spPr>
        <p:txBody>
          <a:bodyPr>
            <a:normAutofit/>
          </a:bodyPr>
          <a:lstStyle/>
          <a:p>
            <a:pPr algn="l"/>
            <a:r>
              <a:rPr lang="en-IN" dirty="0"/>
              <a:t>Economy of Israel</a:t>
            </a:r>
          </a:p>
        </p:txBody>
      </p:sp>
      <p:sp>
        <p:nvSpPr>
          <p:cNvPr id="3" name="Subtitle 2">
            <a:extLst>
              <a:ext uri="{FF2B5EF4-FFF2-40B4-BE49-F238E27FC236}">
                <a16:creationId xmlns:a16="http://schemas.microsoft.com/office/drawing/2014/main" id="{8446BA3F-04A5-9972-1F1A-23438014B875}"/>
              </a:ext>
            </a:extLst>
          </p:cNvPr>
          <p:cNvSpPr>
            <a:spLocks noGrp="1"/>
          </p:cNvSpPr>
          <p:nvPr>
            <p:ph type="subTitle" idx="1"/>
          </p:nvPr>
        </p:nvSpPr>
        <p:spPr>
          <a:xfrm>
            <a:off x="1524000" y="2209800"/>
            <a:ext cx="5061857" cy="4027714"/>
          </a:xfrm>
        </p:spPr>
        <p:txBody>
          <a:bodyPr>
            <a:normAutofit/>
          </a:bodyPr>
          <a:lstStyle/>
          <a:p>
            <a:pPr algn="justLow"/>
            <a:r>
              <a:rPr lang="en-US" dirty="0"/>
              <a:t>While privatization has grown since the late 1970s, government and private sectors coexist. Israel has high tax rates, with major reforms in 1985. </a:t>
            </a:r>
          </a:p>
          <a:p>
            <a:pPr algn="justLow"/>
            <a:r>
              <a:rPr lang="en-US" dirty="0" err="1"/>
              <a:t>Histadrut</a:t>
            </a:r>
            <a:r>
              <a:rPr lang="en-US" dirty="0"/>
              <a:t>, once a major employer, now mainly acts as a labor union, alongside employer groups like the Manufacturers’ Association and Farmers’ Union.</a:t>
            </a:r>
          </a:p>
        </p:txBody>
      </p:sp>
      <p:pic>
        <p:nvPicPr>
          <p:cNvPr id="4" name="Picture 3">
            <a:extLst>
              <a:ext uri="{FF2B5EF4-FFF2-40B4-BE49-F238E27FC236}">
                <a16:creationId xmlns:a16="http://schemas.microsoft.com/office/drawing/2014/main" id="{0A772357-7139-972F-6AFA-1A0F24A4F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pic>
        <p:nvPicPr>
          <p:cNvPr id="7" name="Picture 6">
            <a:extLst>
              <a:ext uri="{FF2B5EF4-FFF2-40B4-BE49-F238E27FC236}">
                <a16:creationId xmlns:a16="http://schemas.microsoft.com/office/drawing/2014/main" id="{9C812244-1E95-5EE1-32F4-71649B0F3872}"/>
              </a:ext>
            </a:extLst>
          </p:cNvPr>
          <p:cNvPicPr>
            <a:picLocks noChangeAspect="1"/>
          </p:cNvPicPr>
          <p:nvPr/>
        </p:nvPicPr>
        <p:blipFill>
          <a:blip r:embed="rId3">
            <a:extLst>
              <a:ext uri="{28A0092B-C50C-407E-A947-70E740481C1C}">
                <a14:useLocalDpi xmlns:a14="http://schemas.microsoft.com/office/drawing/2010/main" val="0"/>
              </a:ext>
            </a:extLst>
          </a:blip>
          <a:srcRect l="15241" r="18023"/>
          <a:stretch/>
        </p:blipFill>
        <p:spPr>
          <a:xfrm>
            <a:off x="6694715" y="1958294"/>
            <a:ext cx="5225144" cy="3882390"/>
          </a:xfrm>
          <a:prstGeom prst="rect">
            <a:avLst/>
          </a:prstGeom>
        </p:spPr>
      </p:pic>
    </p:spTree>
    <p:extLst>
      <p:ext uri="{BB962C8B-B14F-4D97-AF65-F5344CB8AC3E}">
        <p14:creationId xmlns:p14="http://schemas.microsoft.com/office/powerpoint/2010/main" val="42460633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E27E-57D4-90E8-FD16-DF6EE7AE8DB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CD495AB-BDE9-CF22-39E5-53131E7DB23C}"/>
              </a:ext>
            </a:extLst>
          </p:cNvPr>
          <p:cNvPicPr>
            <a:picLocks noChangeAspect="1"/>
          </p:cNvPicPr>
          <p:nvPr/>
        </p:nvPicPr>
        <p:blipFill>
          <a:blip r:embed="rId2">
            <a:alphaModFix amt="24000"/>
            <a:extLst>
              <a:ext uri="{BEBA8EAE-BF5A-486C-A8C5-ECC9F3942E4B}">
                <a14:imgProps xmlns:a14="http://schemas.microsoft.com/office/drawing/2010/main">
                  <a14:imgLayer r:embed="rId3">
                    <a14:imgEffect>
                      <a14:sharpenSoften amount="-18000"/>
                    </a14:imgEffect>
                  </a14:imgLayer>
                </a14:imgProps>
              </a:ext>
              <a:ext uri="{28A0092B-C50C-407E-A947-70E740481C1C}">
                <a14:useLocalDpi xmlns:a14="http://schemas.microsoft.com/office/drawing/2010/main" val="0"/>
              </a:ext>
            </a:extLst>
          </a:blip>
          <a:stretch>
            <a:fillRect/>
          </a:stretch>
        </p:blipFill>
        <p:spPr>
          <a:xfrm>
            <a:off x="-630238" y="0"/>
            <a:ext cx="14152740" cy="6858000"/>
          </a:xfrm>
          <a:prstGeom prst="rect">
            <a:avLst/>
          </a:prstGeom>
        </p:spPr>
      </p:pic>
      <p:sp>
        <p:nvSpPr>
          <p:cNvPr id="2" name="Title 1">
            <a:extLst>
              <a:ext uri="{FF2B5EF4-FFF2-40B4-BE49-F238E27FC236}">
                <a16:creationId xmlns:a16="http://schemas.microsoft.com/office/drawing/2014/main" id="{F17A18B8-DAF5-5A86-0664-DFA59632AE33}"/>
              </a:ext>
            </a:extLst>
          </p:cNvPr>
          <p:cNvSpPr>
            <a:spLocks noGrp="1"/>
          </p:cNvSpPr>
          <p:nvPr>
            <p:ph type="ctrTitle"/>
          </p:nvPr>
        </p:nvSpPr>
        <p:spPr>
          <a:xfrm>
            <a:off x="1524000" y="527957"/>
            <a:ext cx="9144000" cy="1011237"/>
          </a:xfrm>
        </p:spPr>
        <p:txBody>
          <a:bodyPr>
            <a:normAutofit/>
          </a:bodyPr>
          <a:lstStyle/>
          <a:p>
            <a:pPr algn="l"/>
            <a:r>
              <a:rPr lang="en-IN" dirty="0"/>
              <a:t>Economy of Israel</a:t>
            </a:r>
          </a:p>
        </p:txBody>
      </p:sp>
      <p:sp>
        <p:nvSpPr>
          <p:cNvPr id="3" name="Subtitle 2">
            <a:extLst>
              <a:ext uri="{FF2B5EF4-FFF2-40B4-BE49-F238E27FC236}">
                <a16:creationId xmlns:a16="http://schemas.microsoft.com/office/drawing/2014/main" id="{77F07475-E953-77ED-419A-2643229F22B5}"/>
              </a:ext>
            </a:extLst>
          </p:cNvPr>
          <p:cNvSpPr>
            <a:spLocks noGrp="1"/>
          </p:cNvSpPr>
          <p:nvPr>
            <p:ph type="subTitle" idx="1"/>
          </p:nvPr>
        </p:nvSpPr>
        <p:spPr>
          <a:xfrm>
            <a:off x="1524000" y="1680708"/>
            <a:ext cx="9144000" cy="4959578"/>
          </a:xfrm>
        </p:spPr>
        <p:txBody>
          <a:bodyPr>
            <a:normAutofit/>
          </a:bodyPr>
          <a:lstStyle/>
          <a:p>
            <a:pPr algn="justLow"/>
            <a:r>
              <a:rPr lang="en-US" b="1" dirty="0"/>
              <a:t>Key Features of Israel's Economy:</a:t>
            </a:r>
          </a:p>
          <a:p>
            <a:pPr algn="justLow"/>
            <a:endParaRPr lang="en-US" b="1" dirty="0"/>
          </a:p>
          <a:p>
            <a:pPr algn="l">
              <a:buNone/>
            </a:pPr>
            <a:r>
              <a:rPr lang="en-US" b="1" dirty="0"/>
              <a:t>Innovation &amp; Technology</a:t>
            </a:r>
          </a:p>
          <a:p>
            <a:pPr algn="l"/>
            <a:r>
              <a:rPr lang="en-US" dirty="0"/>
              <a:t>Known as the </a:t>
            </a:r>
            <a:r>
              <a:rPr lang="en-US" b="1" dirty="0"/>
              <a:t>"Start-Up Nation"</a:t>
            </a:r>
            <a:r>
              <a:rPr lang="en-US" dirty="0"/>
              <a:t>, Israel has a vibrant </a:t>
            </a:r>
            <a:r>
              <a:rPr lang="en-US" b="1" dirty="0"/>
              <a:t>tech sector</a:t>
            </a:r>
            <a:r>
              <a:rPr lang="en-US" dirty="0"/>
              <a:t>.</a:t>
            </a:r>
          </a:p>
          <a:p>
            <a:pPr algn="l"/>
            <a:r>
              <a:rPr lang="en-US" dirty="0"/>
              <a:t>Major strengths in </a:t>
            </a:r>
            <a:r>
              <a:rPr lang="en-US" b="1" dirty="0"/>
              <a:t>cybersecurity, AI, medical tech, and software</a:t>
            </a:r>
            <a:r>
              <a:rPr lang="en-US" dirty="0"/>
              <a:t>.</a:t>
            </a:r>
          </a:p>
          <a:p>
            <a:pPr algn="l"/>
            <a:r>
              <a:rPr lang="en-US" dirty="0"/>
              <a:t>Home to global R&amp;D centers of companies like Google, Microsoft, Intel.</a:t>
            </a:r>
          </a:p>
          <a:p>
            <a:pPr algn="l"/>
            <a:endParaRPr lang="en-US" dirty="0"/>
          </a:p>
          <a:p>
            <a:pPr algn="l">
              <a:buNone/>
            </a:pPr>
            <a:r>
              <a:rPr lang="en-US" b="1" dirty="0"/>
              <a:t>GDP &amp; Economic Strength</a:t>
            </a:r>
          </a:p>
          <a:p>
            <a:pPr algn="l"/>
            <a:r>
              <a:rPr lang="en-US" b="1" dirty="0"/>
              <a:t>High-income economy</a:t>
            </a:r>
            <a:r>
              <a:rPr lang="en-US" dirty="0"/>
              <a:t> with a </a:t>
            </a:r>
            <a:r>
              <a:rPr lang="en-US" b="1" dirty="0"/>
              <a:t>GDP (2023)</a:t>
            </a:r>
            <a:r>
              <a:rPr lang="en-US" dirty="0"/>
              <a:t> of approx. </a:t>
            </a:r>
            <a:r>
              <a:rPr lang="en-US" b="1" dirty="0"/>
              <a:t>$525 billion USD</a:t>
            </a:r>
            <a:r>
              <a:rPr lang="en-US" dirty="0"/>
              <a:t>.</a:t>
            </a:r>
          </a:p>
          <a:p>
            <a:pPr algn="l"/>
            <a:r>
              <a:rPr lang="en-US" dirty="0"/>
              <a:t>Strong per capita GDP (over $50,000), comparable to many Western countries.</a:t>
            </a:r>
          </a:p>
          <a:p>
            <a:pPr algn="justLow"/>
            <a:endParaRPr lang="en-US" dirty="0"/>
          </a:p>
        </p:txBody>
      </p:sp>
      <p:pic>
        <p:nvPicPr>
          <p:cNvPr id="4" name="Picture 3">
            <a:extLst>
              <a:ext uri="{FF2B5EF4-FFF2-40B4-BE49-F238E27FC236}">
                <a16:creationId xmlns:a16="http://schemas.microsoft.com/office/drawing/2014/main" id="{D0A28E7B-941F-6D87-4354-7D86FFE8E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92" y="21771"/>
            <a:ext cx="1071828" cy="1295400"/>
          </a:xfrm>
          <a:prstGeom prst="rect">
            <a:avLst/>
          </a:prstGeom>
        </p:spPr>
      </p:pic>
    </p:spTree>
    <p:extLst>
      <p:ext uri="{BB962C8B-B14F-4D97-AF65-F5344CB8AC3E}">
        <p14:creationId xmlns:p14="http://schemas.microsoft.com/office/powerpoint/2010/main" val="2098275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1622</Words>
  <Application>Microsoft Office PowerPoint</Application>
  <PresentationFormat>Widescreen</PresentationFormat>
  <Paragraphs>131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Vladimir Script</vt:lpstr>
      <vt:lpstr>Office Theme</vt:lpstr>
      <vt:lpstr>Israel  </vt:lpstr>
      <vt:lpstr>Introduction</vt:lpstr>
      <vt:lpstr>History of Israel</vt:lpstr>
      <vt:lpstr>History of Israel</vt:lpstr>
      <vt:lpstr>History of Israel</vt:lpstr>
      <vt:lpstr>History of Israel</vt:lpstr>
      <vt:lpstr>Economy of Israel</vt:lpstr>
      <vt:lpstr>Economy of Israel</vt:lpstr>
      <vt:lpstr>Economy of Israel</vt:lpstr>
      <vt:lpstr>Economy of Israel</vt:lpstr>
      <vt:lpstr>Government and society</vt:lpstr>
      <vt:lpstr>Political system of Israel</vt:lpstr>
      <vt:lpstr>Political system of Israel</vt:lpstr>
      <vt:lpstr>Political system of Israel</vt:lpstr>
      <vt:lpstr>Political system of Israel</vt:lpstr>
      <vt:lpstr>Political system of Israel</vt:lpstr>
      <vt:lpstr>Political system of Israel</vt:lpstr>
      <vt:lpstr>Political process</vt:lpstr>
      <vt:lpstr>Major Wars</vt:lpstr>
      <vt:lpstr>Major Wars</vt:lpstr>
      <vt:lpstr>Major Wars</vt:lpstr>
      <vt:lpstr>Major Wars</vt:lpstr>
      <vt:lpstr>Major Wars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Nitin Kumar</dc:creator>
  <cp:lastModifiedBy>Nitin Kumar</cp:lastModifiedBy>
  <cp:revision>1</cp:revision>
  <dcterms:created xsi:type="dcterms:W3CDTF">2025-04-25T17:50:25Z</dcterms:created>
  <dcterms:modified xsi:type="dcterms:W3CDTF">2025-04-25T20:20:48Z</dcterms:modified>
</cp:coreProperties>
</file>